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9" r:id="rId15"/>
    <p:sldId id="280" r:id="rId16"/>
    <p:sldId id="281" r:id="rId17"/>
    <p:sldId id="282" r:id="rId18"/>
    <p:sldId id="283" r:id="rId19"/>
    <p:sldId id="284" r:id="rId20"/>
    <p:sldId id="286" r:id="rId21"/>
    <p:sldId id="287" r:id="rId22"/>
    <p:sldId id="265" r:id="rId23"/>
    <p:sldId id="288" r:id="rId24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36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98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3677B-EACE-48CB-B0DE-05B6E6A81203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49C7A-D306-4E88-9AAA-DB95D2B354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814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5B8D-AFC3-4A6F-BEF4-11B97F04E494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E00F-12FC-484B-80FD-737304D6A2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9903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5B8D-AFC3-4A6F-BEF4-11B97F04E494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E00F-12FC-484B-80FD-737304D6A2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3122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5B8D-AFC3-4A6F-BEF4-11B97F04E494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E00F-12FC-484B-80FD-737304D6A2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6318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5B8D-AFC3-4A6F-BEF4-11B97F04E494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E00F-12FC-484B-80FD-737304D6A2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721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5B8D-AFC3-4A6F-BEF4-11B97F04E494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E00F-12FC-484B-80FD-737304D6A2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5631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5B8D-AFC3-4A6F-BEF4-11B97F04E494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E00F-12FC-484B-80FD-737304D6A2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7532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5B8D-AFC3-4A6F-BEF4-11B97F04E494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E00F-12FC-484B-80FD-737304D6A2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4193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5B8D-AFC3-4A6F-BEF4-11B97F04E494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E00F-12FC-484B-80FD-737304D6A2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930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5B8D-AFC3-4A6F-BEF4-11B97F04E494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E00F-12FC-484B-80FD-737304D6A2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013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5B8D-AFC3-4A6F-BEF4-11B97F04E494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E00F-12FC-484B-80FD-737304D6A2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5492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B5B8D-AFC3-4A6F-BEF4-11B97F04E494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E00F-12FC-484B-80FD-737304D6A2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1803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B5B8D-AFC3-4A6F-BEF4-11B97F04E494}" type="datetimeFigureOut">
              <a:rPr lang="ko-KR" altLang="en-US" smtClean="0"/>
              <a:t>2023-02-15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0E00F-12FC-484B-80FD-737304D6A2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084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-105509" y="8999"/>
            <a:ext cx="8941873" cy="6858003"/>
            <a:chOff x="-2" y="-2"/>
            <a:chExt cx="8941873" cy="6858003"/>
          </a:xfrm>
        </p:grpSpPr>
        <p:sp>
          <p:nvSpPr>
            <p:cNvPr id="5" name="순서도: 수동 입력 4"/>
            <p:cNvSpPr/>
            <p:nvPr/>
          </p:nvSpPr>
          <p:spPr>
            <a:xfrm rot="16200000" flipH="1" flipV="1">
              <a:off x="1041934" y="-1041937"/>
              <a:ext cx="6858002" cy="8941873"/>
            </a:xfrm>
            <a:prstGeom prst="flowChartManualInpu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순서도: 수동 입력 6"/>
            <p:cNvSpPr/>
            <p:nvPr/>
          </p:nvSpPr>
          <p:spPr>
            <a:xfrm rot="16200000" flipH="1" flipV="1">
              <a:off x="724300" y="-724301"/>
              <a:ext cx="6858002" cy="8306600"/>
            </a:xfrm>
            <a:prstGeom prst="flowChartManualInpu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038168" y="2730115"/>
            <a:ext cx="59589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chemeClr val="bg1"/>
                </a:solidFill>
                <a:latin typeface="나눔바른펜" panose="020B0503000000000000" pitchFamily="50" charset="-127"/>
                <a:ea typeface="나눔바른펜" panose="020B0503000000000000" pitchFamily="50" charset="-127"/>
              </a:rPr>
              <a:t>2023</a:t>
            </a:r>
            <a:r>
              <a:rPr lang="ko-KR" altLang="en-US" sz="4000" b="1" dirty="0">
                <a:solidFill>
                  <a:schemeClr val="bg1"/>
                </a:solidFill>
                <a:latin typeface="나눔바른펜" panose="020B0503000000000000" pitchFamily="50" charset="-127"/>
                <a:ea typeface="나눔바른펜" panose="020B0503000000000000" pitchFamily="50" charset="-127"/>
              </a:rPr>
              <a:t>학년도 전기 </a:t>
            </a:r>
            <a:r>
              <a:rPr lang="ko-KR" altLang="en-US" sz="4000" b="1" dirty="0" err="1">
                <a:solidFill>
                  <a:schemeClr val="bg1"/>
                </a:solidFill>
                <a:latin typeface="나눔바른펜" panose="020B0503000000000000" pitchFamily="50" charset="-127"/>
                <a:ea typeface="나눔바른펜" panose="020B0503000000000000" pitchFamily="50" charset="-127"/>
              </a:rPr>
              <a:t>교학안내</a:t>
            </a:r>
            <a:endParaRPr lang="ko-KR" altLang="en-US" sz="4000" b="1" dirty="0">
              <a:solidFill>
                <a:schemeClr val="bg1"/>
              </a:solidFill>
              <a:latin typeface="나눔바른펜" panose="020B0503000000000000" pitchFamily="50" charset="-127"/>
              <a:ea typeface="나눔바른펜" panose="020B0503000000000000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7498" y="3607278"/>
            <a:ext cx="16754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>
                <a:solidFill>
                  <a:schemeClr val="bg1"/>
                </a:solidFill>
                <a:latin typeface="나눔바른펜" panose="020B0503000000000000" pitchFamily="50" charset="-127"/>
                <a:ea typeface="나눔바른펜" panose="020B0503000000000000" pitchFamily="50" charset="-127"/>
              </a:rPr>
              <a:t>단국대학교 행정법무대학원</a:t>
            </a:r>
          </a:p>
        </p:txBody>
      </p:sp>
    </p:spTree>
    <p:extLst>
      <p:ext uri="{BB962C8B-B14F-4D97-AF65-F5344CB8AC3E}">
        <p14:creationId xmlns:p14="http://schemas.microsoft.com/office/powerpoint/2010/main" val="370924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순서도: 처리 3"/>
          <p:cNvSpPr/>
          <p:nvPr/>
        </p:nvSpPr>
        <p:spPr>
          <a:xfrm>
            <a:off x="2079057" y="701407"/>
            <a:ext cx="7199698" cy="1009548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ko-KR" altLang="en-US" sz="4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주요 학사 내용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606392" y="701407"/>
            <a:ext cx="1270534" cy="10095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619751" y="2993614"/>
            <a:ext cx="16546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▢ 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학위 논문 대체</a:t>
            </a:r>
            <a:endParaRPr lang="en-US" altLang="ko-KR" sz="1600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79" y="801004"/>
            <a:ext cx="817559" cy="81035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05121" y="3377628"/>
            <a:ext cx="91518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 latinLnBrk="1"/>
            <a:r>
              <a:rPr lang="en-US" altLang="ko-KR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1. </a:t>
            </a:r>
            <a:r>
              <a:rPr lang="ko-KR" altLang="en-US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대 상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전체 학과</a:t>
            </a:r>
          </a:p>
          <a:p>
            <a:pPr fontAlgn="base" latinLnBrk="1"/>
            <a:r>
              <a:rPr lang="en-US" altLang="ko-KR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 </a:t>
            </a:r>
            <a:r>
              <a:rPr lang="ko-KR" altLang="en-US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자 격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졸업자격시험에 합격하고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논문대체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6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학점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사회복지학과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가족상담학과는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9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학점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을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5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학기에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추가이수</a:t>
            </a:r>
            <a:endParaRPr lang="ko-KR" altLang="en-US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          (B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학점이상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하였을 경우 논문제출과  동등한 자격으로 인정</a:t>
            </a:r>
          </a:p>
          <a:p>
            <a:pPr fontAlgn="base" latinLnBrk="1"/>
            <a:r>
              <a:rPr lang="en-US" altLang="ko-KR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          ※ </a:t>
            </a:r>
            <a:r>
              <a:rPr lang="ko-KR" altLang="en-US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학위논문대체  </a:t>
            </a:r>
            <a:r>
              <a:rPr lang="en-US" altLang="ko-KR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B</a:t>
            </a:r>
            <a:r>
              <a:rPr lang="ko-KR" altLang="en-US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학점 미만일 경우 졸업불가</a:t>
            </a:r>
            <a:endParaRPr lang="ko-KR" altLang="en-US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9751" y="4459043"/>
            <a:ext cx="947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▢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장학금</a:t>
            </a:r>
            <a:endParaRPr lang="en-US" altLang="ko-KR" dirty="0"/>
          </a:p>
        </p:txBody>
      </p:sp>
      <p:sp>
        <p:nvSpPr>
          <p:cNvPr id="9" name="TextBox 8"/>
          <p:cNvSpPr txBox="1"/>
          <p:nvPr/>
        </p:nvSpPr>
        <p:spPr>
          <a:xfrm>
            <a:off x="605121" y="4826675"/>
            <a:ext cx="793839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 latinLnBrk="1"/>
            <a:r>
              <a:rPr lang="en-US" altLang="ko-KR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1. </a:t>
            </a:r>
            <a:r>
              <a:rPr lang="ko-KR" altLang="en-US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지급기준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매학기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소정의 증빙서류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재직증명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를 제출한 원생에게 개인별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15~50%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의 장학금을 지급 </a:t>
            </a:r>
            <a:endParaRPr lang="en-US" altLang="ko-KR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-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50% </a:t>
            </a:r>
            <a:r>
              <a:rPr lang="ko-KR" altLang="en-US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감면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우리학교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원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와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협약체결한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기관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기업 재직자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ko-KR" altLang="en-US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-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30% </a:t>
            </a:r>
            <a:r>
              <a:rPr lang="ko-KR" altLang="en-US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감면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공무원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군ㆍ경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재직자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복지기관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어린이집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상담센터</a:t>
            </a:r>
          </a:p>
          <a:p>
            <a:pPr fontAlgn="base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-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20% </a:t>
            </a:r>
            <a:r>
              <a:rPr lang="ko-KR" altLang="en-US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감면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사립학교 교직원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공공기관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일반기업체 재직자</a:t>
            </a:r>
          </a:p>
          <a:p>
            <a:pPr fontAlgn="base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-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15% </a:t>
            </a:r>
            <a:r>
              <a:rPr lang="ko-KR" altLang="en-US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감면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개인사업자 </a:t>
            </a:r>
          </a:p>
          <a:p>
            <a:pPr fontAlgn="base" latinLnBrk="1"/>
            <a:r>
              <a:rPr lang="en-US" altLang="ko-KR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 </a:t>
            </a:r>
            <a:r>
              <a:rPr lang="ko-KR" altLang="en-US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신청기간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매 학기말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(5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월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,11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월 중순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장학금 신청기간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기한엄수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미제출시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학비감면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혜택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미적용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b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               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**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신청시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장학금지급기준표 확인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행정법무대학원 홈페이지 참조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ko-KR" altLang="en-US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3.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신청방법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장학금 신청서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재직증명서를 첨부하여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교학행정팀에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제출 </a:t>
            </a:r>
          </a:p>
          <a:p>
            <a:pPr fontAlgn="base" latinLnBrk="1"/>
            <a:endParaRPr lang="ko-KR" altLang="en-US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9751" y="1816376"/>
            <a:ext cx="1711398" cy="405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▢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연구윤리교육</a:t>
            </a:r>
            <a:endParaRPr lang="en-US" altLang="ko-KR" dirty="0"/>
          </a:p>
        </p:txBody>
      </p:sp>
      <p:sp>
        <p:nvSpPr>
          <p:cNvPr id="11" name="TextBox 10"/>
          <p:cNvSpPr txBox="1"/>
          <p:nvPr/>
        </p:nvSpPr>
        <p:spPr>
          <a:xfrm>
            <a:off x="680039" y="2221970"/>
            <a:ext cx="48635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 latinLnBrk="1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1.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논문제출자격 필수요건</a:t>
            </a:r>
          </a:p>
          <a:p>
            <a:pPr fontAlgn="base" latinLnBrk="1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학위청구논문 심사신청서 제출 전까지 수강확인서를 제출</a:t>
            </a:r>
          </a:p>
          <a:p>
            <a:pPr fontAlgn="base" latinLnBrk="1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3. 2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학기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~ 4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학기 내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회 필수 이수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홈페이지 공지사항 참조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52967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순서도: 처리 3"/>
          <p:cNvSpPr/>
          <p:nvPr/>
        </p:nvSpPr>
        <p:spPr>
          <a:xfrm>
            <a:off x="2079057" y="701407"/>
            <a:ext cx="7199698" cy="1009548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ko-KR" altLang="en-US" sz="4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주요 학사 내용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606392" y="701407"/>
            <a:ext cx="1270534" cy="10095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376470" y="1927106"/>
            <a:ext cx="1404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▢ </a:t>
            </a:r>
            <a:r>
              <a:rPr lang="ko-KR" altLang="en-US" sz="16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제증명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발급</a:t>
            </a:r>
            <a:endParaRPr lang="en-US" altLang="ko-KR" sz="1600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79" y="801004"/>
            <a:ext cx="817559" cy="81035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62223" y="2327216"/>
            <a:ext cx="93304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 latinLnBrk="1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1.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재학생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졸업생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수료생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재적생의 국문 및 영문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제증명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발급은 </a:t>
            </a:r>
          </a:p>
          <a:p>
            <a:pPr fontAlgn="base" latinLnBrk="1"/>
            <a:r>
              <a:rPr lang="ko-KR" altLang="en-US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</a:t>
            </a:r>
            <a:r>
              <a:rPr lang="ko-KR" altLang="en-US" sz="14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“단국대학교 </a:t>
            </a:r>
            <a:r>
              <a:rPr lang="ko-KR" altLang="en-US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홈페이지” 접속 우측 하단 </a:t>
            </a:r>
            <a:r>
              <a:rPr lang="ko-KR" altLang="en-US" sz="14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→ </a:t>
            </a:r>
            <a:r>
              <a:rPr lang="ko-KR" altLang="en-US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인터넷증명발급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에서 소정의 수수료 지급 후 발급 가능함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endParaRPr lang="ko-KR" altLang="en-US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구청 또는 동사무소에서 “민원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제증명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” 신청 가능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9692" y="3392535"/>
            <a:ext cx="1774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▢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예비군 </a:t>
            </a:r>
            <a:r>
              <a:rPr lang="ko-KR" altLang="en-US" sz="16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편성신고</a:t>
            </a:r>
            <a:endParaRPr lang="en-US" altLang="ko-KR" dirty="0"/>
          </a:p>
        </p:txBody>
      </p:sp>
      <p:sp>
        <p:nvSpPr>
          <p:cNvPr id="9" name="TextBox 8"/>
          <p:cNvSpPr txBox="1"/>
          <p:nvPr/>
        </p:nvSpPr>
        <p:spPr>
          <a:xfrm>
            <a:off x="462224" y="3792645"/>
            <a:ext cx="883432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 latinLnBrk="1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1.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대 상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군필자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중 대학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예비군연대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편성을 희망하는 원생</a:t>
            </a:r>
          </a:p>
          <a:p>
            <a:pPr fontAlgn="base" latinLnBrk="1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 간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교학행정팀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게시판 및 홈페이지 공지</a:t>
            </a:r>
          </a:p>
          <a:p>
            <a:pPr fontAlgn="base" latinLnBrk="1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3.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신고방법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및 문의처 </a:t>
            </a:r>
          </a:p>
          <a:p>
            <a:pPr fontAlgn="base" latinLnBrk="1"/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가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단국대학교 홈페이지 접속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단국포털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→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웹정보시스템 → 예비군→ 예비군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편성신고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기재사항 입력 후 저장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ko-KR" altLang="en-US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나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예비군 연대본부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(031-8005-2435-7)</a:t>
            </a:r>
            <a:endParaRPr lang="ko-KR" altLang="en-US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38024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순서도: 처리 3"/>
          <p:cNvSpPr/>
          <p:nvPr/>
        </p:nvSpPr>
        <p:spPr>
          <a:xfrm>
            <a:off x="2079057" y="701407"/>
            <a:ext cx="7199698" cy="1009548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ko-KR" altLang="en-US" sz="28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웹정보</a:t>
            </a:r>
            <a:r>
              <a:rPr lang="ko-KR" altLang="en-US" sz="28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시스템 활용 </a:t>
            </a:r>
            <a:r>
              <a:rPr lang="ko-KR" altLang="en-US" sz="28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방법</a:t>
            </a:r>
            <a:endParaRPr lang="ko-KR" altLang="en-US" sz="28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06392" y="701407"/>
            <a:ext cx="1270534" cy="10095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53" y="897535"/>
            <a:ext cx="648110" cy="642397"/>
          </a:xfrm>
          <a:prstGeom prst="rect">
            <a:avLst/>
          </a:prstGeom>
        </p:spPr>
      </p:pic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359022"/>
              </p:ext>
            </p:extLst>
          </p:nvPr>
        </p:nvGraphicFramePr>
        <p:xfrm>
          <a:off x="619751" y="2777715"/>
          <a:ext cx="8845795" cy="3807185"/>
        </p:xfrm>
        <a:graphic>
          <a:graphicData uri="http://schemas.openxmlformats.org/drawingml/2006/table">
            <a:tbl>
              <a:tblPr/>
              <a:tblGrid>
                <a:gridCol w="970833">
                  <a:extLst>
                    <a:ext uri="{9D8B030D-6E8A-4147-A177-3AD203B41FA5}">
                      <a16:colId xmlns:a16="http://schemas.microsoft.com/office/drawing/2014/main" val="3131380426"/>
                    </a:ext>
                  </a:extLst>
                </a:gridCol>
                <a:gridCol w="1443227">
                  <a:extLst>
                    <a:ext uri="{9D8B030D-6E8A-4147-A177-3AD203B41FA5}">
                      <a16:colId xmlns:a16="http://schemas.microsoft.com/office/drawing/2014/main" val="3876809724"/>
                    </a:ext>
                  </a:extLst>
                </a:gridCol>
                <a:gridCol w="4864193">
                  <a:extLst>
                    <a:ext uri="{9D8B030D-6E8A-4147-A177-3AD203B41FA5}">
                      <a16:colId xmlns:a16="http://schemas.microsoft.com/office/drawing/2014/main" val="97188287"/>
                    </a:ext>
                  </a:extLst>
                </a:gridCol>
                <a:gridCol w="1567542">
                  <a:extLst>
                    <a:ext uri="{9D8B030D-6E8A-4147-A177-3AD203B41FA5}">
                      <a16:colId xmlns:a16="http://schemas.microsoft.com/office/drawing/2014/main" val="582476114"/>
                    </a:ext>
                  </a:extLst>
                </a:gridCol>
              </a:tblGrid>
              <a:tr h="579864"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메 뉴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해설 및 이용안내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 err="1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대상학기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및 시기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448893"/>
                  </a:ext>
                </a:extLst>
              </a:tr>
              <a:tr h="30596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50" dirty="0" err="1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학적구성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50" dirty="0" err="1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주소정보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0033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주소</a:t>
                      </a:r>
                      <a:r>
                        <a:rPr lang="en-US" altLang="ko-KR" sz="1200" b="1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, </a:t>
                      </a:r>
                      <a:r>
                        <a:rPr lang="ko-KR" altLang="en-US" sz="1200" b="1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전화번호</a:t>
                      </a:r>
                      <a:r>
                        <a:rPr lang="en-US" altLang="ko-KR" sz="1200" b="1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, </a:t>
                      </a:r>
                      <a:r>
                        <a:rPr lang="ko-KR" altLang="en-US" sz="1200" b="1" kern="0" spc="-50" dirty="0" err="1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직장사항</a:t>
                      </a:r>
                      <a:r>
                        <a:rPr lang="ko-KR" altLang="en-US" sz="1200" b="1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확인 및 변경 </a:t>
                      </a:r>
                      <a:r>
                        <a:rPr lang="ko-KR" altLang="en-US" sz="1200" b="1" kern="0" spc="-50" dirty="0" smtClean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가능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수시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4341447"/>
                  </a:ext>
                </a:extLst>
              </a:tr>
              <a:tr h="426663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학적변동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 err="1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휴학신청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0033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&lt;</a:t>
                      </a:r>
                      <a:r>
                        <a:rPr lang="ko-KR" altLang="en-US" sz="1200" kern="0" spc="-50" dirty="0" err="1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휴학신청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&gt; 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클릭 → 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&lt;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휴학구분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&gt; 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선택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→ 저장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 err="1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종강후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- 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개강 후 </a:t>
                      </a:r>
                      <a:r>
                        <a:rPr lang="en-US" altLang="ko-KR" sz="1200" kern="0" spc="-50" dirty="0" smtClean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/>
                      </a:r>
                      <a:br>
                        <a:rPr lang="en-US" altLang="ko-KR" sz="1200" kern="0" spc="-50" dirty="0" smtClean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</a:br>
                      <a:r>
                        <a:rPr lang="en-US" altLang="ko-KR" sz="1200" kern="0" spc="-50" dirty="0" smtClean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3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주 이내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0242206"/>
                  </a:ext>
                </a:extLst>
              </a:tr>
              <a:tr h="5423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 err="1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복학신청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0033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&lt;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복학신청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&gt;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</a:t>
                      </a:r>
                      <a:r>
                        <a:rPr lang="ko-KR" altLang="en-US" sz="1200" kern="0" spc="-50" dirty="0" smtClean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클릭 →</a:t>
                      </a:r>
                      <a:r>
                        <a:rPr lang="en-US" altLang="ko-KR" sz="1200" kern="0" spc="-50" dirty="0" smtClean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&lt;</a:t>
                      </a:r>
                      <a:r>
                        <a:rPr lang="ko-KR" altLang="en-US" sz="1200" kern="0" spc="-50" dirty="0" err="1" smtClean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복학구분</a:t>
                      </a:r>
                      <a:r>
                        <a:rPr lang="en-US" altLang="ko-KR" sz="1200" kern="0" spc="-50" dirty="0" smtClean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&gt;</a:t>
                      </a:r>
                      <a:r>
                        <a:rPr lang="ko-KR" altLang="en-US" sz="1200" kern="0" spc="-50" dirty="0" smtClean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클릭 → 저장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매 학기 재학생 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등록기간 중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7070174"/>
                  </a:ext>
                </a:extLst>
              </a:tr>
              <a:tr h="305966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수업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수강시간표확인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0033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본인이 수강하는 </a:t>
                      </a:r>
                      <a:r>
                        <a:rPr lang="ko-KR" altLang="en-US" sz="1200" kern="0" spc="-50" dirty="0" err="1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해당학기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시간표 확인 가능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매 학기 신청기간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0012249"/>
                  </a:ext>
                </a:extLst>
              </a:tr>
              <a:tr h="26846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수강신청확인서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0033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본인이 수강신청 한 과목 확인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매 학기 신청기간</a:t>
                      </a:r>
                      <a:endParaRPr lang="en-US" altLang="ko-KR" sz="12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2643"/>
                  </a:ext>
                </a:extLst>
              </a:tr>
              <a:tr h="100777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성적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 err="1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성적조회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0033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학기수강성적 및 누적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(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전체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)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성적 확인가능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(</a:t>
                      </a:r>
                      <a:r>
                        <a:rPr lang="ko-KR" altLang="en-US" sz="1200" kern="0" spc="-50" dirty="0" err="1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누적성적을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클릭하면 전 학기 </a:t>
                      </a:r>
                      <a:r>
                        <a:rPr lang="ko-KR" altLang="en-US" sz="1200" kern="0" spc="-50" dirty="0" err="1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취득학점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및 </a:t>
                      </a:r>
                      <a:r>
                        <a:rPr lang="ko-KR" altLang="en-US" sz="1200" kern="0" spc="-50" dirty="0" err="1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평균성적을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확인할 수 있고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, 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년도 학기를 클릭하면 </a:t>
                      </a:r>
                      <a:r>
                        <a:rPr lang="ko-KR" altLang="en-US" sz="1200" kern="0" spc="-50" dirty="0" err="1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해당학기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과목별 성적 확인 가능</a:t>
                      </a:r>
                      <a:r>
                        <a:rPr lang="en-US" altLang="ko-KR" sz="12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매 학기 </a:t>
                      </a: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최종성적공시기간이후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1881248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19751" y="1633491"/>
            <a:ext cx="748474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▢ </a:t>
            </a:r>
            <a:r>
              <a:rPr lang="ko-KR" altLang="en-US" sz="16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웹정보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시스템 활용</a:t>
            </a:r>
            <a:endParaRPr lang="en-US" altLang="ko-KR" sz="16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단국대학교 홈페이지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(http://www.dankook.ac.kr)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접속 →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단국포털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→ 웹정보시스템 클릭 </a:t>
            </a:r>
            <a:endParaRPr lang="en-US" altLang="ko-KR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→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User ID(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학번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), Password(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주민번호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뒷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자리를 뺀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10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자리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입력 후 확인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Click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→ </a:t>
            </a:r>
            <a:endParaRPr lang="en-US" altLang="ko-KR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화면 좌측의 메뉴를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Click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하여 이용하면 됩니다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ko-KR" altLang="en-US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7572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순서도: 처리 3"/>
          <p:cNvSpPr/>
          <p:nvPr/>
        </p:nvSpPr>
        <p:spPr>
          <a:xfrm>
            <a:off x="2079057" y="701407"/>
            <a:ext cx="7199698" cy="1009548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ko-KR" altLang="en-US" sz="28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웹정보</a:t>
            </a:r>
            <a:r>
              <a:rPr lang="ko-KR" altLang="en-US" sz="28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28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시스템 활용 방법</a:t>
            </a:r>
            <a:endParaRPr lang="ko-KR" altLang="en-US" sz="28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06392" y="701407"/>
            <a:ext cx="1270534" cy="10095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53" y="897535"/>
            <a:ext cx="648110" cy="642397"/>
          </a:xfrm>
          <a:prstGeom prst="rect">
            <a:avLst/>
          </a:prstGeom>
        </p:spPr>
      </p:pic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16440"/>
              </p:ext>
            </p:extLst>
          </p:nvPr>
        </p:nvGraphicFramePr>
        <p:xfrm>
          <a:off x="606392" y="1792741"/>
          <a:ext cx="8672363" cy="582898"/>
        </p:xfrm>
        <a:graphic>
          <a:graphicData uri="http://schemas.openxmlformats.org/drawingml/2006/table">
            <a:tbl>
              <a:tblPr/>
              <a:tblGrid>
                <a:gridCol w="2639226">
                  <a:extLst>
                    <a:ext uri="{9D8B030D-6E8A-4147-A177-3AD203B41FA5}">
                      <a16:colId xmlns:a16="http://schemas.microsoft.com/office/drawing/2014/main" val="3131380426"/>
                    </a:ext>
                  </a:extLst>
                </a:gridCol>
                <a:gridCol w="4976281">
                  <a:extLst>
                    <a:ext uri="{9D8B030D-6E8A-4147-A177-3AD203B41FA5}">
                      <a16:colId xmlns:a16="http://schemas.microsoft.com/office/drawing/2014/main" val="97188287"/>
                    </a:ext>
                  </a:extLst>
                </a:gridCol>
                <a:gridCol w="1056856">
                  <a:extLst>
                    <a:ext uri="{9D8B030D-6E8A-4147-A177-3AD203B41FA5}">
                      <a16:colId xmlns:a16="http://schemas.microsoft.com/office/drawing/2014/main" val="582476114"/>
                    </a:ext>
                  </a:extLst>
                </a:gridCol>
              </a:tblGrid>
              <a:tr h="53723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메 뉴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해설 및 이용안내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-50" dirty="0" err="1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대상학기</a:t>
                      </a:r>
                      <a:r>
                        <a:rPr lang="ko-KR" altLang="en-US" sz="12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및 시기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448893"/>
                  </a:ext>
                </a:extLst>
              </a:tr>
            </a:tbl>
          </a:graphicData>
        </a:graphic>
      </p:graphicFrame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475367"/>
              </p:ext>
            </p:extLst>
          </p:nvPr>
        </p:nvGraphicFramePr>
        <p:xfrm>
          <a:off x="606392" y="2398360"/>
          <a:ext cx="8672363" cy="3684046"/>
        </p:xfrm>
        <a:graphic>
          <a:graphicData uri="http://schemas.openxmlformats.org/drawingml/2006/table">
            <a:tbl>
              <a:tblPr/>
              <a:tblGrid>
                <a:gridCol w="951799">
                  <a:extLst>
                    <a:ext uri="{9D8B030D-6E8A-4147-A177-3AD203B41FA5}">
                      <a16:colId xmlns:a16="http://schemas.microsoft.com/office/drawing/2014/main" val="3411133747"/>
                    </a:ext>
                  </a:extLst>
                </a:gridCol>
                <a:gridCol w="1667330">
                  <a:extLst>
                    <a:ext uri="{9D8B030D-6E8A-4147-A177-3AD203B41FA5}">
                      <a16:colId xmlns:a16="http://schemas.microsoft.com/office/drawing/2014/main" val="1805452848"/>
                    </a:ext>
                  </a:extLst>
                </a:gridCol>
                <a:gridCol w="4996378">
                  <a:extLst>
                    <a:ext uri="{9D8B030D-6E8A-4147-A177-3AD203B41FA5}">
                      <a16:colId xmlns:a16="http://schemas.microsoft.com/office/drawing/2014/main" val="3247899388"/>
                    </a:ext>
                  </a:extLst>
                </a:gridCol>
                <a:gridCol w="1056856">
                  <a:extLst>
                    <a:ext uri="{9D8B030D-6E8A-4147-A177-3AD203B41FA5}">
                      <a16:colId xmlns:a16="http://schemas.microsoft.com/office/drawing/2014/main" val="1079507897"/>
                    </a:ext>
                  </a:extLst>
                </a:gridCol>
              </a:tblGrid>
              <a:tr h="271031">
                <a:tc row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대학원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외국어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시험신청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0033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 err="1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외국어시험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신청을 클릭 → 신청서를 작성</a:t>
                      </a:r>
                      <a:r>
                        <a:rPr lang="en-US" altLang="ko-KR" sz="10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, 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저장버튼을 클릭 저장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2</a:t>
                      </a:r>
                      <a:r>
                        <a:rPr lang="ko-KR" altLang="en-US" sz="1000" kern="0" spc="-50" dirty="0" err="1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학기생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신청기간 내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8443671"/>
                  </a:ext>
                </a:extLst>
              </a:tr>
              <a:tr h="32893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10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종합학력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10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시험신청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0033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종합학력시험 신청을 클릭 → 신청서에 응시과목</a:t>
                      </a:r>
                      <a:r>
                        <a:rPr lang="en-US" altLang="ko-KR" sz="10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(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과목은 주임교수와 상의</a:t>
                      </a:r>
                      <a:r>
                        <a:rPr lang="en-US" altLang="ko-KR" sz="10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)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을 입력</a:t>
                      </a:r>
                      <a:r>
                        <a:rPr lang="en-US" altLang="ko-KR" sz="10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, 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저장버튼을 클릭 → 신청서를 출력하여 교학행정팀에 제출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4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학기 생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신청기간 내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0299202"/>
                  </a:ext>
                </a:extLst>
              </a:tr>
              <a:tr h="53737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논문지도교수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승인 신청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0033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논문지도교수 승인 신청 </a:t>
                      </a:r>
                      <a:r>
                        <a:rPr lang="en-US" altLang="ko-KR" sz="10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: 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주임교수와 상의하여 지도교수를 결정한 후 논문지도교수 신청을 클릭 → 검색 클릭</a:t>
                      </a:r>
                      <a:r>
                        <a:rPr lang="en-US" altLang="ko-KR" sz="10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, 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신청할 지도교수명을 선택하고 학과 주임교수명을 입력</a:t>
                      </a:r>
                      <a:r>
                        <a:rPr lang="en-US" altLang="ko-KR" sz="10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, 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저장버튼을 클릭 → 신청서를 출력하여 논문지도교수와 주임교수의 날인을 받아 교학행정팀으로 제출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2</a:t>
                      </a:r>
                      <a:r>
                        <a:rPr lang="ko-KR" altLang="en-US" sz="1000" kern="0" spc="-50" dirty="0" err="1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학기생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6972582"/>
                  </a:ext>
                </a:extLst>
              </a:tr>
              <a:tr h="27103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7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논문예비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7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발표신청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0033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논문예비발표 신청 클릭 → </a:t>
                      </a:r>
                      <a:r>
                        <a:rPr lang="ko-KR" altLang="en-US" sz="1000" kern="0" spc="-50" dirty="0" err="1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논문제목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입력 → 저장 후 논문 예비발표신청서를 출력하여 </a:t>
                      </a:r>
                      <a:r>
                        <a:rPr lang="ko-KR" altLang="en-US" sz="1000" kern="0" spc="-50" dirty="0" err="1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교학행정팀로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제출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5</a:t>
                      </a:r>
                      <a:r>
                        <a:rPr lang="ko-KR" altLang="en-US" sz="1000" kern="0" spc="-50" dirty="0" err="1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학기생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이상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790650"/>
                  </a:ext>
                </a:extLst>
              </a:tr>
              <a:tr h="27103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7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논문심사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7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원서신청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0033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논문심사원서 신청 클릭 → </a:t>
                      </a:r>
                      <a:r>
                        <a:rPr lang="ko-KR" altLang="en-US" sz="1000" kern="0" spc="-50" dirty="0" err="1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논문제목</a:t>
                      </a:r>
                      <a:r>
                        <a:rPr lang="en-US" altLang="ko-KR" sz="10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(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국문</a:t>
                      </a:r>
                      <a:r>
                        <a:rPr lang="en-US" altLang="ko-KR" sz="10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, 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영문</a:t>
                      </a:r>
                      <a:r>
                        <a:rPr lang="en-US" altLang="ko-KR" sz="10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) 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입력 → 논문심사원서와 서약서를 출력하여 교학행정팀으로 제출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5</a:t>
                      </a:r>
                      <a:r>
                        <a:rPr lang="ko-KR" altLang="en-US" sz="1000" kern="0" spc="-50" dirty="0" err="1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학기생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이상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444670"/>
                  </a:ext>
                </a:extLst>
              </a:tr>
              <a:tr h="233016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등록</a:t>
                      </a:r>
                      <a:r>
                        <a:rPr lang="en-US" altLang="ko-KR" sz="1000" kern="0" spc="-5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/</a:t>
                      </a:r>
                      <a:r>
                        <a:rPr lang="ko-KR" altLang="en-US" sz="1000" kern="0" spc="-5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장학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등록금고지서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0033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등록</a:t>
                      </a:r>
                      <a:r>
                        <a:rPr lang="en-US" altLang="ko-KR" sz="1000" kern="0" spc="-5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/</a:t>
                      </a:r>
                      <a:r>
                        <a:rPr lang="ko-KR" altLang="en-US" sz="1000" kern="0" spc="-5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장학 클릭 → 등록금고지서 클릭 → 등록금고지서 출력 → 지정된 납입장소에서 납입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개강 전 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등록기간 내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2640562"/>
                  </a:ext>
                </a:extLst>
              </a:tr>
              <a:tr h="27103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8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등록금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80" dirty="0" err="1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납입증명서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690" marR="10033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등록</a:t>
                      </a:r>
                      <a:r>
                        <a:rPr lang="en-US" altLang="ko-KR" sz="1000" kern="0" spc="-5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/</a:t>
                      </a:r>
                      <a:r>
                        <a:rPr lang="ko-KR" altLang="en-US" sz="1000" kern="0" spc="-5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장학 → 등록금수납내역 클릭 → 해당년도 클릭 → 교육비 납입증명서 확인 및 출력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수시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129" marR="17129" marT="17129" marB="17129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2765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47718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순서도: 처리 3"/>
          <p:cNvSpPr/>
          <p:nvPr/>
        </p:nvSpPr>
        <p:spPr>
          <a:xfrm>
            <a:off x="2079057" y="701407"/>
            <a:ext cx="7199698" cy="1009548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ko-KR" altLang="en-US" sz="32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수강신청 방법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606392" y="701407"/>
            <a:ext cx="1270534" cy="10095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53" y="897535"/>
            <a:ext cx="648110" cy="642397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510470" y="1710955"/>
            <a:ext cx="14255935" cy="913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668208"/>
              </p:ext>
            </p:extLst>
          </p:nvPr>
        </p:nvGraphicFramePr>
        <p:xfrm>
          <a:off x="562708" y="2798661"/>
          <a:ext cx="6100886" cy="1843532"/>
        </p:xfrm>
        <a:graphic>
          <a:graphicData uri="http://schemas.openxmlformats.org/drawingml/2006/table">
            <a:tbl>
              <a:tblPr/>
              <a:tblGrid>
                <a:gridCol w="3721414">
                  <a:extLst>
                    <a:ext uri="{9D8B030D-6E8A-4147-A177-3AD203B41FA5}">
                      <a16:colId xmlns:a16="http://schemas.microsoft.com/office/drawing/2014/main" val="757345778"/>
                    </a:ext>
                  </a:extLst>
                </a:gridCol>
                <a:gridCol w="2379472">
                  <a:extLst>
                    <a:ext uri="{9D8B030D-6E8A-4147-A177-3AD203B41FA5}">
                      <a16:colId xmlns:a16="http://schemas.microsoft.com/office/drawing/2014/main" val="1915848613"/>
                    </a:ext>
                  </a:extLst>
                </a:gridCol>
              </a:tblGrid>
              <a:tr h="1843532">
                <a:tc>
                  <a:txBody>
                    <a:bodyPr/>
                    <a:lstStyle/>
                    <a:p>
                      <a:pPr marL="0" marR="0" indent="-20066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▷ 수강신청시스템 로그인 화면이 뜨면 본인의 학번과 비밀번호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(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초기 비밀번호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: </a:t>
                      </a:r>
                      <a:r>
                        <a:rPr lang="ko-KR" altLang="en-US" sz="1400" kern="0" spc="0" dirty="0" smtClean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주민번호 뒷자리 </a:t>
                      </a:r>
                      <a:r>
                        <a:rPr lang="en-US" altLang="ko-KR" sz="1400" kern="0" spc="0" dirty="0" smtClean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3</a:t>
                      </a:r>
                      <a:r>
                        <a:rPr lang="ko-KR" altLang="en-US" sz="1400" kern="0" spc="0" dirty="0" smtClean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자리를 뺀 </a:t>
                      </a:r>
                      <a:r>
                        <a:rPr lang="en-US" altLang="ko-KR" sz="1400" kern="0" spc="0" dirty="0" smtClean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10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자리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)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를 입력 후 로그인합니다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.</a:t>
                      </a:r>
                      <a:b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</a:b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예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)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주민번호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991001-1234567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이면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/>
                      </a:r>
                      <a:b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</a:b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 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비번은 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9910011234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907" marR="17907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7475356"/>
                  </a:ext>
                </a:extLst>
              </a:tr>
            </a:tbl>
          </a:graphicData>
        </a:graphic>
      </p:graphicFrame>
      <p:pic>
        <p:nvPicPr>
          <p:cNvPr id="14339" name="_x234000872" descr="EMB000012b832e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4374" y="2344092"/>
            <a:ext cx="4844381" cy="3633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7436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순서도: 처리 3"/>
          <p:cNvSpPr/>
          <p:nvPr/>
        </p:nvSpPr>
        <p:spPr>
          <a:xfrm>
            <a:off x="2079057" y="701407"/>
            <a:ext cx="7199698" cy="1009548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ko-KR" altLang="en-US" sz="32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수강신청 방법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606392" y="701407"/>
            <a:ext cx="1270534" cy="10095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53" y="897535"/>
            <a:ext cx="648110" cy="642397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510470" y="1710955"/>
            <a:ext cx="14255935" cy="913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586489"/>
              </p:ext>
            </p:extLst>
          </p:nvPr>
        </p:nvGraphicFramePr>
        <p:xfrm>
          <a:off x="606392" y="3302794"/>
          <a:ext cx="6055868" cy="2084070"/>
        </p:xfrm>
        <a:graphic>
          <a:graphicData uri="http://schemas.openxmlformats.org/drawingml/2006/table">
            <a:tbl>
              <a:tblPr/>
              <a:tblGrid>
                <a:gridCol w="3676904">
                  <a:extLst>
                    <a:ext uri="{9D8B030D-6E8A-4147-A177-3AD203B41FA5}">
                      <a16:colId xmlns:a16="http://schemas.microsoft.com/office/drawing/2014/main" val="3163372097"/>
                    </a:ext>
                  </a:extLst>
                </a:gridCol>
                <a:gridCol w="2378964">
                  <a:extLst>
                    <a:ext uri="{9D8B030D-6E8A-4147-A177-3AD203B41FA5}">
                      <a16:colId xmlns:a16="http://schemas.microsoft.com/office/drawing/2014/main" val="1235333897"/>
                    </a:ext>
                  </a:extLst>
                </a:gridCol>
              </a:tblGrid>
              <a:tr h="1682750">
                <a:tc>
                  <a:txBody>
                    <a:bodyPr/>
                    <a:lstStyle/>
                    <a:p>
                      <a:pPr marL="0" marR="0" indent="-20066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▷ 수강신청 페이지가 생성되면 페이지 중간 교과목 번호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-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분반 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입력창에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교과목번호를 입력 후 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과목검색을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클릭하여 수강신청을 합니다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. 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  <a:p>
                      <a:pPr marL="0" marR="0" indent="-20066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(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가족상담학과를 제외한 모든 과목의 분반은 ‘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01’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입니다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.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가족상담학과 과목은 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01, 02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로 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분반되어있습니다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.)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907" marR="17907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7907" marR="17907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9518595"/>
                  </a:ext>
                </a:extLst>
              </a:tr>
            </a:tbl>
          </a:graphicData>
        </a:graphic>
      </p:graphicFrame>
      <p:pic>
        <p:nvPicPr>
          <p:cNvPr id="15363" name="_x233999672" descr="EMB000012b832f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6238" y="2412362"/>
            <a:ext cx="5092517" cy="368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13682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순서도: 처리 3"/>
          <p:cNvSpPr/>
          <p:nvPr/>
        </p:nvSpPr>
        <p:spPr>
          <a:xfrm>
            <a:off x="2079057" y="701407"/>
            <a:ext cx="7199698" cy="1009548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ko-KR" altLang="en-US" sz="32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수강신청 방법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606392" y="701407"/>
            <a:ext cx="1270534" cy="10095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53" y="897535"/>
            <a:ext cx="648110" cy="642397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510470" y="1710955"/>
            <a:ext cx="14255935" cy="913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556294"/>
              </p:ext>
            </p:extLst>
          </p:nvPr>
        </p:nvGraphicFramePr>
        <p:xfrm>
          <a:off x="606392" y="2412362"/>
          <a:ext cx="6056503" cy="2317750"/>
        </p:xfrm>
        <a:graphic>
          <a:graphicData uri="http://schemas.openxmlformats.org/drawingml/2006/table">
            <a:tbl>
              <a:tblPr/>
              <a:tblGrid>
                <a:gridCol w="3641090">
                  <a:extLst>
                    <a:ext uri="{9D8B030D-6E8A-4147-A177-3AD203B41FA5}">
                      <a16:colId xmlns:a16="http://schemas.microsoft.com/office/drawing/2014/main" val="95046471"/>
                    </a:ext>
                  </a:extLst>
                </a:gridCol>
                <a:gridCol w="2415413">
                  <a:extLst>
                    <a:ext uri="{9D8B030D-6E8A-4147-A177-3AD203B41FA5}">
                      <a16:colId xmlns:a16="http://schemas.microsoft.com/office/drawing/2014/main" val="1255087843"/>
                    </a:ext>
                  </a:extLst>
                </a:gridCol>
              </a:tblGrid>
              <a:tr h="586740"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▷ 수강신청 완료 후 수강신청확인서를 출력하여 수강신청내역을 확인 후 보관합니다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.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907" marR="17907" marT="17907" marB="1790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907" marR="17907" marT="17907" marB="1790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8436346"/>
                  </a:ext>
                </a:extLst>
              </a:tr>
              <a:tr h="1257808"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  <a:p>
                      <a:pPr marL="0" marR="0" indent="-20066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※ 3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학기생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이상은 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연구지도과목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을 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반드시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          신청해야 합니다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.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907" marR="17907" marT="17907" marB="1790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0493918"/>
                  </a:ext>
                </a:extLst>
              </a:tr>
            </a:tbl>
          </a:graphicData>
        </a:graphic>
      </p:graphicFrame>
      <p:pic>
        <p:nvPicPr>
          <p:cNvPr id="16387" name="_x234454848" descr="EMB000012b832f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208" y="1984004"/>
            <a:ext cx="4954547" cy="3590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06392" y="5889543"/>
            <a:ext cx="6734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 latinLnBrk="1"/>
            <a:r>
              <a:rPr lang="ko-KR" altLang="en-US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◎ </a:t>
            </a:r>
            <a:r>
              <a:rPr lang="ko-KR" altLang="en-US" sz="1400" b="1" u="sng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수강신청은 </a:t>
            </a:r>
            <a:r>
              <a:rPr lang="en-US" altLang="ko-KR" sz="1400" b="1" u="sng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</a:t>
            </a:r>
            <a:r>
              <a:rPr lang="ko-KR" altLang="en-US" sz="1400" b="1" u="sng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월 </a:t>
            </a:r>
            <a:r>
              <a:rPr lang="en-US" altLang="ko-KR" sz="1400" b="1" u="sng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25</a:t>
            </a:r>
            <a:r>
              <a:rPr lang="ko-KR" altLang="en-US" sz="1400" b="1" u="sng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일</a:t>
            </a:r>
            <a:r>
              <a:rPr lang="en-US" altLang="ko-KR" sz="1400" b="1" u="sng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1400" b="1" u="sng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토</a:t>
            </a:r>
            <a:r>
              <a:rPr lang="en-US" altLang="ko-KR" sz="1400" b="1" u="sng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r>
              <a:rPr lang="ko-KR" altLang="en-US" sz="1400" b="1" u="sng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까지 입니다</a:t>
            </a:r>
            <a:r>
              <a:rPr lang="en-US" altLang="ko-KR" sz="1400" b="1" u="sng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r>
              <a:rPr lang="ko-KR" altLang="en-US" sz="1400" b="1" u="sng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기간 내에  수강신청을  완료하시기 바랍니다</a:t>
            </a:r>
            <a:r>
              <a:rPr lang="en-US" altLang="ko-KR" sz="1400" b="1" u="sng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r>
              <a:rPr lang="ko-KR" altLang="en-US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endParaRPr lang="en-US" altLang="ko-KR" sz="1400" b="1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en-US" altLang="ko-KR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[</a:t>
            </a:r>
            <a:r>
              <a:rPr lang="ko-KR" altLang="en-US" sz="1400" b="1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정정기간</a:t>
            </a:r>
            <a:r>
              <a:rPr lang="ko-KR" altLang="en-US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3</a:t>
            </a:r>
            <a:r>
              <a:rPr lang="ko-KR" altLang="en-US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월 </a:t>
            </a:r>
            <a:r>
              <a:rPr lang="en-US" altLang="ko-KR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6</a:t>
            </a:r>
            <a:r>
              <a:rPr lang="ko-KR" altLang="en-US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일</a:t>
            </a:r>
            <a:r>
              <a:rPr lang="en-US" altLang="ko-KR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월</a:t>
            </a:r>
            <a:r>
              <a:rPr lang="en-US" altLang="ko-KR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 ~ 15</a:t>
            </a:r>
            <a:r>
              <a:rPr lang="ko-KR" altLang="en-US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일</a:t>
            </a:r>
            <a:r>
              <a:rPr lang="en-US" altLang="ko-KR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수</a:t>
            </a:r>
            <a:r>
              <a:rPr lang="en-US" altLang="ko-KR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)]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0473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순서도: 처리 3"/>
          <p:cNvSpPr/>
          <p:nvPr/>
        </p:nvSpPr>
        <p:spPr>
          <a:xfrm>
            <a:off x="2079057" y="329930"/>
            <a:ext cx="7199698" cy="798783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altLang="ko-KR" sz="32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2023</a:t>
            </a:r>
            <a:r>
              <a:rPr lang="ko-KR" altLang="en-US" sz="32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학년도 </a:t>
            </a:r>
            <a:r>
              <a:rPr lang="en-US" altLang="ko-KR" sz="32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</a:t>
            </a:r>
            <a:r>
              <a:rPr lang="ko-KR" altLang="en-US" sz="32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학기 시간표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606392" y="329930"/>
            <a:ext cx="1270534" cy="79878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107" y="531549"/>
            <a:ext cx="558486" cy="440002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14599976-7194-4728-8CB5-A99FAD6230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593" y="1371994"/>
            <a:ext cx="6955886" cy="515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698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순서도: 처리 3"/>
          <p:cNvSpPr/>
          <p:nvPr/>
        </p:nvSpPr>
        <p:spPr>
          <a:xfrm>
            <a:off x="2079057" y="329930"/>
            <a:ext cx="7199698" cy="798783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altLang="ko-KR" sz="32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2023</a:t>
            </a:r>
            <a:r>
              <a:rPr lang="ko-KR" altLang="en-US" sz="32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학년도 </a:t>
            </a:r>
            <a:r>
              <a:rPr lang="en-US" altLang="ko-KR" sz="32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</a:t>
            </a:r>
            <a:r>
              <a:rPr lang="ko-KR" altLang="en-US" sz="32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학기 시간표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606392" y="329930"/>
            <a:ext cx="1270534" cy="79878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107" y="531549"/>
            <a:ext cx="558486" cy="440002"/>
          </a:xfrm>
          <a:prstGeom prst="rect">
            <a:avLst/>
          </a:prstGeom>
        </p:spPr>
      </p:pic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127125" y="3974629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000EA6AF-DD08-47B0-9974-E2F4BEFE29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593" y="1249960"/>
            <a:ext cx="7199698" cy="5278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675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순서도: 처리 3"/>
          <p:cNvSpPr/>
          <p:nvPr/>
        </p:nvSpPr>
        <p:spPr>
          <a:xfrm>
            <a:off x="2079057" y="329930"/>
            <a:ext cx="7199698" cy="798783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altLang="ko-KR" sz="32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2023</a:t>
            </a:r>
            <a:r>
              <a:rPr lang="ko-KR" altLang="en-US" sz="32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학년도 </a:t>
            </a:r>
            <a:r>
              <a:rPr lang="en-US" altLang="ko-KR" sz="32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</a:t>
            </a:r>
            <a:r>
              <a:rPr lang="ko-KR" altLang="en-US" sz="32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학기 시간표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606392" y="329930"/>
            <a:ext cx="1270534" cy="79878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107" y="531549"/>
            <a:ext cx="558486" cy="440002"/>
          </a:xfrm>
          <a:prstGeom prst="rect">
            <a:avLst/>
          </a:prstGeom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D173CBB8-AB39-4172-B6C7-66E7247C4C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1659" y="1128713"/>
            <a:ext cx="7691326" cy="5572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099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순서도: 처리 3"/>
          <p:cNvSpPr/>
          <p:nvPr/>
        </p:nvSpPr>
        <p:spPr>
          <a:xfrm>
            <a:off x="2079057" y="701407"/>
            <a:ext cx="7199698" cy="1009548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ko-KR" altLang="en-US" sz="4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대학원장 및 학과주임교수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606392" y="701407"/>
            <a:ext cx="1270534" cy="10095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9" name="그림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16" y="701407"/>
            <a:ext cx="1182886" cy="1172459"/>
          </a:xfrm>
          <a:prstGeom prst="rect">
            <a:avLst/>
          </a:prstGeom>
        </p:spPr>
      </p:pic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193066"/>
              </p:ext>
            </p:extLst>
          </p:nvPr>
        </p:nvGraphicFramePr>
        <p:xfrm>
          <a:off x="650216" y="2882903"/>
          <a:ext cx="8628539" cy="3754629"/>
        </p:xfrm>
        <a:graphic>
          <a:graphicData uri="http://schemas.openxmlformats.org/drawingml/2006/table">
            <a:tbl>
              <a:tblPr/>
              <a:tblGrid>
                <a:gridCol w="1698236">
                  <a:extLst>
                    <a:ext uri="{9D8B030D-6E8A-4147-A177-3AD203B41FA5}">
                      <a16:colId xmlns:a16="http://schemas.microsoft.com/office/drawing/2014/main" val="459902208"/>
                    </a:ext>
                  </a:extLst>
                </a:gridCol>
                <a:gridCol w="1851881">
                  <a:extLst>
                    <a:ext uri="{9D8B030D-6E8A-4147-A177-3AD203B41FA5}">
                      <a16:colId xmlns:a16="http://schemas.microsoft.com/office/drawing/2014/main" val="2900019727"/>
                    </a:ext>
                  </a:extLst>
                </a:gridCol>
                <a:gridCol w="2487996">
                  <a:extLst>
                    <a:ext uri="{9D8B030D-6E8A-4147-A177-3AD203B41FA5}">
                      <a16:colId xmlns:a16="http://schemas.microsoft.com/office/drawing/2014/main" val="1170358998"/>
                    </a:ext>
                  </a:extLst>
                </a:gridCol>
                <a:gridCol w="2590426">
                  <a:extLst>
                    <a:ext uri="{9D8B030D-6E8A-4147-A177-3AD203B41FA5}">
                      <a16:colId xmlns:a16="http://schemas.microsoft.com/office/drawing/2014/main" val="1021682285"/>
                    </a:ext>
                  </a:extLst>
                </a:gridCol>
              </a:tblGrid>
              <a:tr h="41718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학 과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주 임 교 수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전 화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비고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957915"/>
                  </a:ext>
                </a:extLst>
              </a:tr>
              <a:tr h="41718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행 정</a:t>
                      </a: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방민석</a:t>
                      </a: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☏ 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031-8005-3868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012491"/>
                  </a:ext>
                </a:extLst>
              </a:tr>
              <a:tr h="41718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사회복지</a:t>
                      </a: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최정숙</a:t>
                      </a: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☏ 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031) 8005-3869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185729"/>
                  </a:ext>
                </a:extLst>
              </a:tr>
              <a:tr h="41718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보건행정</a:t>
                      </a: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권호장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☏ 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041) 550-3879(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천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)</a:t>
                      </a: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7775288"/>
                  </a:ext>
                </a:extLst>
              </a:tr>
              <a:tr h="41718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노 동 법</a:t>
                      </a: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최미나</a:t>
                      </a: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☏ 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031)-8005-3951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0150601"/>
                  </a:ext>
                </a:extLst>
              </a:tr>
              <a:tr h="41718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부동산법</a:t>
                      </a: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김용호</a:t>
                      </a: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☏ 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031) 8005-2665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906502"/>
                  </a:ext>
                </a:extLst>
              </a:tr>
              <a:tr h="41718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가족상담</a:t>
                      </a: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전혜성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☏ 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031) 8005-3862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2444753"/>
                  </a:ext>
                </a:extLst>
              </a:tr>
              <a:tr h="41718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융합보안</a:t>
                      </a: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이환수</a:t>
                      </a: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☏ 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031) 8005-3959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8990750"/>
                  </a:ext>
                </a:extLst>
              </a:tr>
              <a:tr h="41718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탄소중립</a:t>
                      </a: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하미나</a:t>
                      </a: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☏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041) 550-3854(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천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)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907" marR="17907" marT="17907" marB="17907" anchor="ctr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057384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6392" y="1856073"/>
            <a:ext cx="3172663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▢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대학원장 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송 동 수 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법학박사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ko-KR" altLang="en-US" sz="16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endParaRPr lang="en-US" altLang="ko-KR" dirty="0"/>
          </a:p>
          <a:p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▢ 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학과별 주임교수</a:t>
            </a:r>
          </a:p>
        </p:txBody>
      </p:sp>
    </p:spTree>
    <p:extLst>
      <p:ext uri="{BB962C8B-B14F-4D97-AF65-F5344CB8AC3E}">
        <p14:creationId xmlns:p14="http://schemas.microsoft.com/office/powerpoint/2010/main" val="31876320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606392" y="579315"/>
            <a:ext cx="1270534" cy="100010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87" y="665874"/>
            <a:ext cx="834343" cy="82698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3EC9276-9E8C-4456-8324-00F7621B0EA5}"/>
              </a:ext>
            </a:extLst>
          </p:cNvPr>
          <p:cNvSpPr txBox="1"/>
          <p:nvPr/>
        </p:nvSpPr>
        <p:spPr>
          <a:xfrm>
            <a:off x="562256" y="1728687"/>
            <a:ext cx="28184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1. </a:t>
            </a:r>
            <a:r>
              <a:rPr lang="ko-KR" altLang="en-US" sz="16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학생증</a:t>
            </a:r>
            <a:r>
              <a:rPr lang="en-US" altLang="ko-KR" sz="16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16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도서관 출입</a:t>
            </a:r>
            <a:r>
              <a:rPr lang="en-US" altLang="ko-KR" sz="16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 </a:t>
            </a:r>
            <a:r>
              <a:rPr lang="ko-KR" altLang="en-US" sz="16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신청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5C9349-AD05-4880-8E0E-E1A03FE7255F}"/>
              </a:ext>
            </a:extLst>
          </p:cNvPr>
          <p:cNvSpPr txBox="1"/>
          <p:nvPr/>
        </p:nvSpPr>
        <p:spPr>
          <a:xfrm>
            <a:off x="619055" y="4326953"/>
            <a:ext cx="24208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 </a:t>
            </a:r>
            <a:r>
              <a:rPr lang="ko-KR" altLang="en-US" sz="16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수강신청 및 </a:t>
            </a:r>
            <a:r>
              <a:rPr lang="ko-KR" altLang="en-US" sz="1600" b="1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성적확인</a:t>
            </a:r>
            <a:endParaRPr lang="ko-KR" altLang="en-US" sz="1600" b="1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D888B01-F67C-4B15-8AF6-7A80C07F5CF9}"/>
              </a:ext>
            </a:extLst>
          </p:cNvPr>
          <p:cNvSpPr/>
          <p:nvPr/>
        </p:nvSpPr>
        <p:spPr>
          <a:xfrm>
            <a:off x="824487" y="4580553"/>
            <a:ext cx="6876477" cy="390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 latinLnBrk="1">
              <a:lnSpc>
                <a:spcPct val="160000"/>
              </a:lnSpc>
            </a:pPr>
            <a:r>
              <a:rPr lang="en-US" altLang="ko-KR" sz="1400" b="1" kern="0" dirty="0">
                <a:solidFill>
                  <a:srgbClr val="00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* </a:t>
            </a:r>
            <a:r>
              <a:rPr lang="ko-KR" altLang="en-US" sz="1400" b="1" kern="0" dirty="0">
                <a:solidFill>
                  <a:srgbClr val="00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수강신청 및 </a:t>
            </a:r>
            <a:r>
              <a:rPr lang="ko-KR" altLang="en-US" sz="1400" b="1" kern="0" dirty="0" err="1">
                <a:solidFill>
                  <a:srgbClr val="00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성적확인</a:t>
            </a:r>
            <a:r>
              <a:rPr lang="ko-KR" altLang="en-US" sz="1400" b="1" kern="0" dirty="0">
                <a:solidFill>
                  <a:srgbClr val="00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등은</a:t>
            </a:r>
            <a:r>
              <a:rPr lang="en-US" altLang="ko-KR" sz="1400" b="1" kern="0" dirty="0">
                <a:solidFill>
                  <a:srgbClr val="00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Web(</a:t>
            </a:r>
            <a:r>
              <a:rPr lang="en-US" altLang="ko-KR" sz="1400" b="1" kern="0" spc="-100" dirty="0">
                <a:solidFill>
                  <a:srgbClr val="00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http://www.dankook.ac.kr</a:t>
            </a:r>
            <a:r>
              <a:rPr lang="en-US" altLang="ko-KR" sz="1400" b="1" kern="0" dirty="0">
                <a:solidFill>
                  <a:srgbClr val="00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r>
              <a:rPr lang="ko-KR" altLang="en-US" sz="1400" b="1" kern="0" spc="-100" dirty="0">
                <a:solidFill>
                  <a:srgbClr val="00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에서 확인하시기 바랍니다</a:t>
            </a:r>
            <a:r>
              <a:rPr lang="en-US" altLang="ko-KR" sz="1400" b="1" kern="0" spc="-100" dirty="0">
                <a:solidFill>
                  <a:srgbClr val="00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ko-KR" altLang="en-US" sz="1400" b="1" kern="0" spc="0" dirty="0">
              <a:solidFill>
                <a:srgbClr val="000000"/>
              </a:solidFill>
              <a:effectLst/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graphicFrame>
        <p:nvGraphicFramePr>
          <p:cNvPr id="12" name="표 11">
            <a:extLst>
              <a:ext uri="{FF2B5EF4-FFF2-40B4-BE49-F238E27FC236}">
                <a16:creationId xmlns:a16="http://schemas.microsoft.com/office/drawing/2014/main" id="{1E5FFC3B-504F-4708-BFC8-ADEBCB5732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622189"/>
              </p:ext>
            </p:extLst>
          </p:nvPr>
        </p:nvGraphicFramePr>
        <p:xfrm>
          <a:off x="824487" y="5017596"/>
          <a:ext cx="7867337" cy="1081278"/>
        </p:xfrm>
        <a:graphic>
          <a:graphicData uri="http://schemas.openxmlformats.org/drawingml/2006/table">
            <a:tbl>
              <a:tblPr/>
              <a:tblGrid>
                <a:gridCol w="7867337">
                  <a:extLst>
                    <a:ext uri="{9D8B030D-6E8A-4147-A177-3AD203B41FA5}">
                      <a16:colId xmlns:a16="http://schemas.microsoft.com/office/drawing/2014/main" val="2666618547"/>
                    </a:ext>
                  </a:extLst>
                </a:gridCol>
              </a:tblGrid>
              <a:tr h="1012580">
                <a:tc>
                  <a:txBody>
                    <a:bodyPr/>
                    <a:lstStyle/>
                    <a:p>
                      <a:pPr marL="127000" marR="0" indent="762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▷</a:t>
                      </a: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성적확인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안내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  <a:p>
                      <a:pPr marL="190500" marR="0" indent="762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• 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단국대학교 홈페이지 접속→ </a:t>
                      </a: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단국포털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→ 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[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웹정보시스템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] 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클릭</a:t>
                      </a:r>
                    </a:p>
                    <a:p>
                      <a:pPr marL="190500" marR="0" indent="762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→ 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ID(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학번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)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와 비밀번호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(</a:t>
                      </a: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주민번호 </a:t>
                      </a:r>
                      <a:r>
                        <a:rPr lang="ko-KR" altLang="en-US" sz="1400" b="1" kern="0" spc="-50" dirty="0" err="1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뒷</a:t>
                      </a:r>
                      <a:r>
                        <a:rPr lang="en-US" altLang="ko-KR" sz="1400" b="1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3</a:t>
                      </a: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자리를 뺀 </a:t>
                      </a:r>
                      <a:r>
                        <a:rPr lang="en-US" altLang="ko-KR" sz="1400" b="1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10</a:t>
                      </a: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자리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) 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입력 후 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[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확인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] 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클릭 </a:t>
                      </a:r>
                    </a:p>
                    <a:p>
                      <a:pPr marL="190500" marR="0" indent="762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• </a:t>
                      </a: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화면좌측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[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수업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] 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클릭 → 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[</a:t>
                      </a: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성적조회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] 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클릭 → 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[</a:t>
                      </a: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누적성적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조회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]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388162"/>
                  </a:ext>
                </a:extLst>
              </a:tr>
            </a:tbl>
          </a:graphicData>
        </a:graphic>
      </p:graphicFrame>
      <p:sp>
        <p:nvSpPr>
          <p:cNvPr id="13" name="직사각형 12">
            <a:extLst>
              <a:ext uri="{FF2B5EF4-FFF2-40B4-BE49-F238E27FC236}">
                <a16:creationId xmlns:a16="http://schemas.microsoft.com/office/drawing/2014/main" id="{11327C49-DC2B-418E-B487-FA6009038A9E}"/>
              </a:ext>
            </a:extLst>
          </p:cNvPr>
          <p:cNvSpPr/>
          <p:nvPr/>
        </p:nvSpPr>
        <p:spPr>
          <a:xfrm>
            <a:off x="824487" y="2033776"/>
            <a:ext cx="7429500" cy="932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latinLnBrk="1">
              <a:lnSpc>
                <a:spcPct val="130000"/>
              </a:lnSpc>
            </a:pPr>
            <a:r>
              <a:rPr lang="ko-KR" altLang="en-US" sz="1400" b="1" kern="0" spc="-50" dirty="0">
                <a:solidFill>
                  <a:srgbClr val="00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</a:t>
            </a:r>
            <a:r>
              <a:rPr lang="en-US" altLang="ko-KR" sz="1400" b="1" kern="0" spc="-50" dirty="0">
                <a:solidFill>
                  <a:srgbClr val="00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r>
              <a:rPr lang="ko-KR" altLang="en-US" sz="1400" b="1" kern="0" spc="-50" dirty="0">
                <a:solidFill>
                  <a:srgbClr val="00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교학행정팀에서 </a:t>
            </a:r>
            <a:r>
              <a:rPr lang="ko-KR" altLang="en-US" sz="1400" b="1" kern="0" spc="-50" dirty="0" err="1">
                <a:solidFill>
                  <a:srgbClr val="00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일괄신청</a:t>
            </a:r>
            <a:r>
              <a:rPr lang="en-US" altLang="ko-KR" sz="1400" b="1" kern="0" spc="-50" dirty="0">
                <a:solidFill>
                  <a:srgbClr val="00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(“</a:t>
            </a:r>
            <a:r>
              <a:rPr lang="ko-KR" altLang="en-US" sz="1400" b="1" kern="0" spc="-50" dirty="0">
                <a:solidFill>
                  <a:srgbClr val="00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개인정보 제</a:t>
            </a:r>
            <a:r>
              <a:rPr lang="en-US" altLang="ko-KR" sz="1400" b="1" kern="0" spc="-50" dirty="0">
                <a:solidFill>
                  <a:srgbClr val="00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</a:t>
            </a:r>
            <a:r>
              <a:rPr lang="ko-KR" altLang="en-US" sz="1400" b="1" kern="0" spc="-50" dirty="0">
                <a:solidFill>
                  <a:srgbClr val="00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자 제공 </a:t>
            </a:r>
            <a:r>
              <a:rPr lang="ko-KR" altLang="en-US" sz="1400" b="1" kern="0" spc="-50" dirty="0" err="1">
                <a:solidFill>
                  <a:srgbClr val="00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동의”를</a:t>
            </a:r>
            <a:r>
              <a:rPr lang="ko-KR" altLang="en-US" sz="1400" b="1" kern="0" spc="-50" dirty="0">
                <a:solidFill>
                  <a:srgbClr val="00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하여야만 발급이 가능</a:t>
            </a:r>
            <a:r>
              <a:rPr lang="en-US" altLang="ko-KR" sz="1400" b="1" kern="0" spc="-50" dirty="0">
                <a:solidFill>
                  <a:srgbClr val="00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</a:p>
          <a:p>
            <a:pPr algn="just" fontAlgn="base" latinLnBrk="1">
              <a:lnSpc>
                <a:spcPct val="130000"/>
              </a:lnSpc>
            </a:pPr>
            <a:r>
              <a:rPr lang="ko-KR" altLang="en-US" sz="1400" b="1" kern="0" spc="-50" dirty="0">
                <a:solidFill>
                  <a:srgbClr val="00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</a:t>
            </a:r>
            <a:r>
              <a:rPr lang="en-US" altLang="ko-KR" sz="1400" b="1" kern="0" spc="-50" dirty="0">
                <a:solidFill>
                  <a:srgbClr val="00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r>
              <a:rPr lang="ko-KR" altLang="en-US" sz="1400" b="1" kern="0" spc="-50" dirty="0">
                <a:solidFill>
                  <a:srgbClr val="00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신청</a:t>
            </a:r>
            <a:r>
              <a:rPr lang="en-US" altLang="ko-KR" sz="1400" b="1" kern="0" spc="-50" dirty="0">
                <a:solidFill>
                  <a:srgbClr val="00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1400" b="1" kern="0" spc="-50" dirty="0">
                <a:solidFill>
                  <a:srgbClr val="00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동의</a:t>
            </a:r>
            <a:r>
              <a:rPr lang="en-US" altLang="ko-KR" sz="1400" b="1" kern="0" spc="-50" dirty="0">
                <a:solidFill>
                  <a:srgbClr val="00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 </a:t>
            </a:r>
            <a:r>
              <a:rPr lang="ko-KR" altLang="en-US" sz="1400" b="1" kern="0" spc="-50" dirty="0">
                <a:solidFill>
                  <a:srgbClr val="00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기한 </a:t>
            </a:r>
            <a:r>
              <a:rPr lang="en-US" altLang="ko-KR" sz="1400" b="1" kern="0" spc="-50" dirty="0">
                <a:solidFill>
                  <a:srgbClr val="00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~ </a:t>
            </a:r>
            <a:r>
              <a:rPr lang="en-US" altLang="ko-KR" sz="1400" b="1" kern="0" spc="-50" dirty="0" smtClean="0">
                <a:solidFill>
                  <a:srgbClr val="00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3. 9.(</a:t>
            </a:r>
            <a:r>
              <a:rPr lang="ko-KR" altLang="en-US" sz="1400" b="1" kern="0" spc="-50" dirty="0" smtClean="0">
                <a:solidFill>
                  <a:srgbClr val="00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목</a:t>
            </a:r>
            <a:r>
              <a:rPr lang="en-US" altLang="ko-KR" sz="1400" b="1" kern="0" spc="-50" dirty="0" smtClean="0">
                <a:solidFill>
                  <a:srgbClr val="00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r>
              <a:rPr lang="ko-KR" altLang="en-US" sz="1400" b="1" kern="0" spc="-50" dirty="0">
                <a:solidFill>
                  <a:srgbClr val="00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까지 </a:t>
            </a:r>
            <a:endParaRPr lang="ko-KR" altLang="en-US" sz="1400" b="1" kern="0" dirty="0">
              <a:solidFill>
                <a:srgbClr val="00000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algn="just" fontAlgn="base" latinLnBrk="1">
              <a:lnSpc>
                <a:spcPct val="130000"/>
              </a:lnSpc>
            </a:pPr>
            <a:r>
              <a:rPr lang="ko-KR" altLang="en-US" sz="1400" b="1" kern="0" spc="-50" dirty="0">
                <a:solidFill>
                  <a:srgbClr val="00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다</a:t>
            </a:r>
            <a:r>
              <a:rPr lang="en-US" altLang="ko-KR" sz="1400" b="1" kern="0" spc="-50" dirty="0">
                <a:solidFill>
                  <a:srgbClr val="00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r>
              <a:rPr lang="ko-KR" altLang="en-US" sz="1400" b="1" kern="0" spc="-50" dirty="0" err="1">
                <a:solidFill>
                  <a:srgbClr val="00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발급배부</a:t>
            </a:r>
            <a:r>
              <a:rPr lang="ko-KR" altLang="en-US" sz="1400" b="1" kern="0" spc="-50" dirty="0">
                <a:solidFill>
                  <a:srgbClr val="00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400" b="1" kern="0" spc="-50" dirty="0">
                <a:solidFill>
                  <a:srgbClr val="00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~2023. 3.  31.(</a:t>
            </a:r>
            <a:r>
              <a:rPr lang="ko-KR" altLang="en-US" sz="1400" b="1" kern="0" spc="-50" dirty="0">
                <a:solidFill>
                  <a:srgbClr val="00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금</a:t>
            </a:r>
            <a:r>
              <a:rPr lang="en-US" altLang="ko-KR" sz="1400" b="1" kern="0" spc="-50" dirty="0">
                <a:solidFill>
                  <a:srgbClr val="00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 </a:t>
            </a:r>
            <a:r>
              <a:rPr lang="ko-KR" altLang="en-US" sz="1400" b="1" kern="0" spc="-50" dirty="0">
                <a:solidFill>
                  <a:srgbClr val="000000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이전</a:t>
            </a:r>
            <a:endParaRPr lang="ko-KR" altLang="en-US" sz="1400" b="1" kern="0" dirty="0">
              <a:solidFill>
                <a:srgbClr val="000000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D5D52A8B-E447-4DFD-AEA0-3219D8BCF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285934"/>
              </p:ext>
            </p:extLst>
          </p:nvPr>
        </p:nvGraphicFramePr>
        <p:xfrm>
          <a:off x="824487" y="3055378"/>
          <a:ext cx="7867337" cy="1145286"/>
        </p:xfrm>
        <a:graphic>
          <a:graphicData uri="http://schemas.openxmlformats.org/drawingml/2006/table">
            <a:tbl>
              <a:tblPr/>
              <a:tblGrid>
                <a:gridCol w="7867337">
                  <a:extLst>
                    <a:ext uri="{9D8B030D-6E8A-4147-A177-3AD203B41FA5}">
                      <a16:colId xmlns:a16="http://schemas.microsoft.com/office/drawing/2014/main" val="1574228587"/>
                    </a:ext>
                  </a:extLst>
                </a:gridCol>
              </a:tblGrid>
              <a:tr h="847598">
                <a:tc>
                  <a:txBody>
                    <a:bodyPr/>
                    <a:lstStyle/>
                    <a:p>
                      <a:pPr marL="127000" marR="0" indent="762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▷개인정보 제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3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자 제공 동의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(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신청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) 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방법 안내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대학 홈페이지 → </a:t>
                      </a:r>
                      <a:r>
                        <a:rPr lang="ko-KR" altLang="en-US" sz="1400" b="1" kern="0" spc="-50" dirty="0" smtClean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우측상단 </a:t>
                      </a:r>
                      <a:r>
                        <a:rPr lang="en-US" altLang="ko-KR" sz="1400" b="1" kern="0" spc="-50" dirty="0" err="1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Potal</a:t>
                      </a:r>
                      <a:r>
                        <a:rPr lang="en-US" altLang="ko-KR" sz="1400" b="1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</a:t>
                      </a: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로그인</a:t>
                      </a:r>
                      <a:r>
                        <a:rPr lang="en-US" altLang="ko-KR" sz="1400" b="1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(</a:t>
                      </a: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학번</a:t>
                      </a:r>
                      <a:r>
                        <a:rPr lang="en-US" altLang="ko-KR" sz="1400" b="1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/</a:t>
                      </a: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주민번호 </a:t>
                      </a:r>
                      <a:r>
                        <a:rPr lang="ko-KR" altLang="en-US" sz="1400" b="1" kern="0" spc="-50" dirty="0" err="1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뒷</a:t>
                      </a:r>
                      <a:r>
                        <a:rPr lang="en-US" altLang="ko-KR" sz="1400" b="1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3</a:t>
                      </a: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자리를 뺀 </a:t>
                      </a:r>
                      <a:r>
                        <a:rPr lang="en-US" altLang="ko-KR" sz="1400" b="1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10</a:t>
                      </a: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자리</a:t>
                      </a:r>
                      <a:r>
                        <a:rPr lang="en-US" altLang="ko-KR" sz="1400" b="1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) </a:t>
                      </a: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→ </a:t>
                      </a:r>
                      <a:endParaRPr lang="en-US" altLang="ko-KR" sz="1400" b="1" kern="0" spc="-5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</a:t>
                      </a:r>
                      <a:r>
                        <a:rPr lang="en-US" altLang="ko-KR" sz="1400" b="1" kern="0" spc="-50" dirty="0" smtClean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‘</a:t>
                      </a:r>
                      <a:r>
                        <a:rPr lang="ko-KR" altLang="en-US" sz="1400" b="1" kern="0" spc="-50" dirty="0" smtClean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개인정보 </a:t>
                      </a:r>
                      <a:r>
                        <a:rPr lang="ko-KR" altLang="en-US" sz="1400" b="1" kern="0" spc="-50" dirty="0" err="1" smtClean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취급동의</a:t>
                      </a:r>
                      <a:r>
                        <a:rPr lang="en-US" altLang="ko-KR" sz="1400" b="1" kern="0" spc="-50" dirty="0" smtClean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’ </a:t>
                      </a:r>
                      <a:r>
                        <a:rPr lang="ko-KR" altLang="en-US" sz="1400" b="1" kern="0" spc="-50" dirty="0" smtClean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페이지 가 자동으로 등장→ </a:t>
                      </a:r>
                      <a:r>
                        <a:rPr lang="en-US" altLang="ko-KR" sz="1400" b="1" kern="0" spc="-50" dirty="0" smtClean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'</a:t>
                      </a:r>
                      <a:r>
                        <a:rPr lang="ko-KR" altLang="en-US" sz="1400" b="1" kern="0" spc="-50" dirty="0" smtClean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학생증 발급</a:t>
                      </a:r>
                      <a:r>
                        <a:rPr lang="en-US" altLang="ko-KR" sz="1400" b="1" kern="0" spc="-50" dirty="0" smtClean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’</a:t>
                      </a:r>
                      <a:r>
                        <a:rPr lang="ko-KR" altLang="en-US" sz="1400" b="1" kern="0" spc="-50" dirty="0" smtClean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</a:t>
                      </a: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동의 클릭</a:t>
                      </a:r>
                      <a:endParaRPr lang="en-US" altLang="ko-KR" sz="1400" b="1" kern="0" spc="-5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</a:t>
                      </a:r>
                      <a:r>
                        <a:rPr lang="en-US" altLang="ko-KR" sz="1400" b="1" kern="0" spc="-50" dirty="0" smtClean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(※</a:t>
                      </a:r>
                      <a:r>
                        <a:rPr lang="ko-KR" altLang="en-US" sz="1400" b="1" kern="0" spc="-50" dirty="0" smtClean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학생 본인이 동의 내역 확인하는 방법 </a:t>
                      </a:r>
                      <a:r>
                        <a:rPr lang="en-US" altLang="ko-KR" sz="1400" b="1" kern="0" spc="-50" dirty="0" err="1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Potal</a:t>
                      </a:r>
                      <a:r>
                        <a:rPr lang="en-US" altLang="ko-KR" sz="1400" b="1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</a:t>
                      </a: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→ </a:t>
                      </a:r>
                      <a:r>
                        <a:rPr lang="ko-KR" altLang="en-US" sz="1400" b="1" kern="0" spc="-50" dirty="0" err="1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웹정보</a:t>
                      </a:r>
                      <a:r>
                        <a:rPr lang="ko-KR" altLang="en-US" sz="1400" b="1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→ 공통 →개인정보동의 →개인정보 동의내역조회</a:t>
                      </a:r>
                      <a:r>
                        <a:rPr lang="en-US" altLang="ko-KR" sz="1400" b="1" kern="0" spc="-5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)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631194"/>
                  </a:ext>
                </a:extLst>
              </a:tr>
            </a:tbl>
          </a:graphicData>
        </a:graphic>
      </p:graphicFrame>
      <p:sp>
        <p:nvSpPr>
          <p:cNvPr id="15" name="순서도: 처리 14"/>
          <p:cNvSpPr/>
          <p:nvPr/>
        </p:nvSpPr>
        <p:spPr>
          <a:xfrm>
            <a:off x="2079057" y="579315"/>
            <a:ext cx="7199698" cy="1000106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ko-KR" altLang="en-US" sz="32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기타 공지사항</a:t>
            </a:r>
          </a:p>
        </p:txBody>
      </p:sp>
    </p:spTree>
    <p:extLst>
      <p:ext uri="{BB962C8B-B14F-4D97-AF65-F5344CB8AC3E}">
        <p14:creationId xmlns:p14="http://schemas.microsoft.com/office/powerpoint/2010/main" val="12471227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순서도: 처리 3"/>
          <p:cNvSpPr/>
          <p:nvPr/>
        </p:nvSpPr>
        <p:spPr>
          <a:xfrm>
            <a:off x="2079057" y="579315"/>
            <a:ext cx="7199698" cy="1000106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ko-KR" altLang="en-US" sz="32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기타 공지사항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606392" y="579315"/>
            <a:ext cx="1270534" cy="100010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87" y="665874"/>
            <a:ext cx="834343" cy="82698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48831" y="1910858"/>
            <a:ext cx="20842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3. 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교내 주차요금 안내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8831" y="4555868"/>
            <a:ext cx="21419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4. 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주소 및 연락처 정정</a:t>
            </a: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680700"/>
              </p:ext>
            </p:extLst>
          </p:nvPr>
        </p:nvGraphicFramePr>
        <p:xfrm>
          <a:off x="917355" y="5107179"/>
          <a:ext cx="6590728" cy="1116203"/>
        </p:xfrm>
        <a:graphic>
          <a:graphicData uri="http://schemas.openxmlformats.org/drawingml/2006/table">
            <a:tbl>
              <a:tblPr/>
              <a:tblGrid>
                <a:gridCol w="6590728">
                  <a:extLst>
                    <a:ext uri="{9D8B030D-6E8A-4147-A177-3AD203B41FA5}">
                      <a16:colId xmlns:a16="http://schemas.microsoft.com/office/drawing/2014/main" val="2720168100"/>
                    </a:ext>
                  </a:extLst>
                </a:gridCol>
              </a:tblGrid>
              <a:tr h="828040">
                <a:tc>
                  <a:txBody>
                    <a:bodyPr/>
                    <a:lstStyle/>
                    <a:p>
                      <a:pPr marL="127000" marR="0" indent="762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▷ </a:t>
                      </a:r>
                      <a:r>
                        <a:rPr lang="ko-KR" altLang="en-US" sz="1400" b="1" kern="0" spc="0" dirty="0" err="1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주소정정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안내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나눔고딕 ExtraBold" panose="020D0904000000000000" pitchFamily="50" charset="-127"/>
                        <a:ea typeface="나눔고딕 ExtraBold" panose="020D0904000000000000" pitchFamily="50" charset="-127"/>
                      </a:endParaRPr>
                    </a:p>
                    <a:p>
                      <a:pPr marL="127000" marR="0" indent="762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 smtClean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․</a:t>
                      </a:r>
                      <a:r>
                        <a:rPr lang="ko-KR" altLang="en-US" sz="1400" kern="0" spc="0" dirty="0" smtClean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단국대학교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홈페이지 </a:t>
                      </a:r>
                      <a:r>
                        <a:rPr lang="ko-KR" altLang="en-US" sz="1400" kern="0" spc="0" dirty="0" err="1" smtClean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접속→단국포털</a:t>
                      </a:r>
                      <a:r>
                        <a:rPr lang="ko-KR" altLang="en-US" sz="1400" kern="0" spc="0" dirty="0" smtClean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→ 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[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웹정보시스템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]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클릭</a:t>
                      </a:r>
                    </a:p>
                    <a:p>
                      <a:pPr marL="190500" marR="0" indent="762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→ 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ID(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학번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)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와 비밀번호</a:t>
                      </a:r>
                      <a:r>
                        <a:rPr lang="en-US" altLang="ko-KR" sz="1400" kern="0" spc="0" dirty="0" smtClean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(</a:t>
                      </a:r>
                      <a:r>
                        <a:rPr lang="ko-KR" altLang="en-US" sz="1400" kern="0" spc="0" dirty="0" smtClean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주민번호 </a:t>
                      </a:r>
                      <a:r>
                        <a:rPr lang="ko-KR" altLang="en-US" sz="1400" kern="0" spc="0" dirty="0" err="1" smtClean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뒷</a:t>
                      </a:r>
                      <a:r>
                        <a:rPr lang="ko-KR" altLang="en-US" sz="1400" kern="0" spc="0" dirty="0" smtClean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</a:t>
                      </a:r>
                      <a:r>
                        <a:rPr lang="en-US" altLang="ko-KR" sz="1400" kern="0" spc="0" dirty="0" smtClean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3</a:t>
                      </a:r>
                      <a:r>
                        <a:rPr lang="ko-KR" altLang="en-US" sz="1400" kern="0" spc="0" dirty="0" smtClean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자리를 뺀 </a:t>
                      </a:r>
                      <a:r>
                        <a:rPr lang="en-US" altLang="ko-KR" sz="1400" kern="0" spc="0" dirty="0" smtClean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10</a:t>
                      </a:r>
                      <a:r>
                        <a:rPr lang="ko-KR" altLang="en-US" sz="1400" kern="0" spc="0" dirty="0" smtClean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자리</a:t>
                      </a:r>
                      <a:r>
                        <a:rPr lang="en-US" altLang="ko-KR" sz="1400" kern="0" spc="0" dirty="0" smtClean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)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입력 후 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[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확인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]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클릭</a:t>
                      </a:r>
                    </a:p>
                    <a:p>
                      <a:pPr marL="190500" marR="0" indent="762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․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화면좌측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[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학적구성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]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클릭 → 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[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주소정보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]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클릭 후 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주소정정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 후 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[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저장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]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나눔고딕 ExtraBold" panose="020D0904000000000000" pitchFamily="50" charset="-127"/>
                          <a:ea typeface="나눔고딕 ExtraBold" panose="020D0904000000000000" pitchFamily="50" charset="-127"/>
                        </a:rPr>
                        <a:t>클릭</a:t>
                      </a: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978918"/>
                  </a:ext>
                </a:extLst>
              </a:tr>
            </a:tbl>
          </a:graphicData>
        </a:graphic>
      </p:graphicFrame>
      <p:pic>
        <p:nvPicPr>
          <p:cNvPr id="3" name="그림 2">
            <a:extLst>
              <a:ext uri="{FF2B5EF4-FFF2-40B4-BE49-F238E27FC236}">
                <a16:creationId xmlns:a16="http://schemas.microsoft.com/office/drawing/2014/main" id="{85945447-0D83-4870-B901-71CB1ED11D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487" y="2315064"/>
            <a:ext cx="6683596" cy="1505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2699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-2" y="-2"/>
            <a:ext cx="8941873" cy="6858003"/>
            <a:chOff x="-2" y="-2"/>
            <a:chExt cx="8941873" cy="6858003"/>
          </a:xfrm>
        </p:grpSpPr>
        <p:sp>
          <p:nvSpPr>
            <p:cNvPr id="5" name="순서도: 수동 입력 4"/>
            <p:cNvSpPr/>
            <p:nvPr/>
          </p:nvSpPr>
          <p:spPr>
            <a:xfrm rot="16200000" flipH="1" flipV="1">
              <a:off x="1041934" y="-1041937"/>
              <a:ext cx="6858002" cy="8941873"/>
            </a:xfrm>
            <a:prstGeom prst="flowChartManualInpu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순서도: 수동 입력 6"/>
            <p:cNvSpPr/>
            <p:nvPr/>
          </p:nvSpPr>
          <p:spPr>
            <a:xfrm rot="16200000" flipH="1" flipV="1">
              <a:off x="724300" y="-724301"/>
              <a:ext cx="6858002" cy="8306600"/>
            </a:xfrm>
            <a:prstGeom prst="flowChartManualInpu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038168" y="2730115"/>
            <a:ext cx="42361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감사합니다 </a:t>
            </a:r>
            <a:r>
              <a:rPr lang="en-US" altLang="ko-KR" sz="3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Thank You</a:t>
            </a:r>
            <a:endParaRPr lang="ko-KR" altLang="en-US" sz="3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7498" y="3607278"/>
            <a:ext cx="30428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지금까지 발표를 들어 주셔서 감사합니다 </a:t>
            </a:r>
            <a:r>
              <a:rPr lang="en-US" altLang="ko-KR" sz="12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)</a:t>
            </a:r>
            <a:r>
              <a:rPr lang="ko-KR" altLang="en-US" sz="12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643341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과별 모임 장소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1039" y="1825625"/>
            <a:ext cx="6282470" cy="361053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altLang="ko-KR" dirty="0"/>
          </a:p>
          <a:p>
            <a:r>
              <a:rPr lang="ko-KR" altLang="en-US" b="1" dirty="0"/>
              <a:t> 행정학과          </a:t>
            </a:r>
            <a:r>
              <a:rPr lang="ko-KR" altLang="en-US" dirty="0"/>
              <a:t> </a:t>
            </a:r>
            <a:r>
              <a:rPr lang="en-US" altLang="ko-KR" dirty="0"/>
              <a:t>: </a:t>
            </a:r>
            <a:r>
              <a:rPr lang="ko-KR" altLang="en-US" dirty="0"/>
              <a:t>대학원동 </a:t>
            </a:r>
            <a:r>
              <a:rPr lang="en-US" altLang="ko-KR" b="1" dirty="0"/>
              <a:t>306</a:t>
            </a:r>
            <a:r>
              <a:rPr lang="ko-KR" altLang="en-US" dirty="0"/>
              <a:t>호</a:t>
            </a:r>
            <a:endParaRPr lang="en-US" altLang="ko-KR" dirty="0"/>
          </a:p>
          <a:p>
            <a:r>
              <a:rPr lang="en-US" altLang="ko-KR" dirty="0"/>
              <a:t> </a:t>
            </a:r>
            <a:r>
              <a:rPr lang="ko-KR" altLang="en-US" b="1" dirty="0"/>
              <a:t>사회복지학과</a:t>
            </a:r>
            <a:r>
              <a:rPr lang="ko-KR" altLang="en-US" dirty="0"/>
              <a:t>  </a:t>
            </a:r>
            <a:r>
              <a:rPr lang="en-US" altLang="ko-KR" dirty="0"/>
              <a:t>: </a:t>
            </a:r>
            <a:r>
              <a:rPr lang="ko-KR" altLang="en-US" dirty="0"/>
              <a:t>대학원동 </a:t>
            </a:r>
            <a:r>
              <a:rPr lang="en-US" altLang="ko-KR" b="1" dirty="0"/>
              <a:t>310</a:t>
            </a:r>
            <a:r>
              <a:rPr lang="ko-KR" altLang="en-US" dirty="0"/>
              <a:t>호</a:t>
            </a:r>
            <a:endParaRPr lang="en-US" altLang="ko-KR" dirty="0"/>
          </a:p>
          <a:p>
            <a:r>
              <a:rPr lang="en-US" altLang="ko-KR" dirty="0"/>
              <a:t> </a:t>
            </a:r>
            <a:r>
              <a:rPr lang="ko-KR" altLang="en-US" b="1" dirty="0"/>
              <a:t>보건행정학과 </a:t>
            </a:r>
            <a:r>
              <a:rPr lang="ko-KR" altLang="en-US" dirty="0"/>
              <a:t> </a:t>
            </a:r>
            <a:r>
              <a:rPr lang="en-US" altLang="ko-KR" dirty="0"/>
              <a:t>: </a:t>
            </a:r>
            <a:r>
              <a:rPr lang="ko-KR" altLang="en-US" dirty="0"/>
              <a:t>대학원동 </a:t>
            </a:r>
            <a:r>
              <a:rPr lang="en-US" altLang="ko-KR" b="1" dirty="0"/>
              <a:t>307</a:t>
            </a:r>
            <a:r>
              <a:rPr lang="ko-KR" altLang="en-US" dirty="0"/>
              <a:t>호</a:t>
            </a:r>
            <a:endParaRPr lang="en-US" altLang="ko-KR" dirty="0"/>
          </a:p>
          <a:p>
            <a:r>
              <a:rPr lang="en-US" altLang="ko-KR" dirty="0"/>
              <a:t> </a:t>
            </a:r>
            <a:r>
              <a:rPr lang="ko-KR" altLang="en-US" b="1" dirty="0" err="1"/>
              <a:t>노동법학과</a:t>
            </a:r>
            <a:r>
              <a:rPr lang="ko-KR" altLang="en-US" b="1" dirty="0"/>
              <a:t>    </a:t>
            </a:r>
            <a:r>
              <a:rPr lang="ko-KR" altLang="en-US" dirty="0"/>
              <a:t>  </a:t>
            </a:r>
            <a:r>
              <a:rPr lang="en-US" altLang="ko-KR" dirty="0"/>
              <a:t>: </a:t>
            </a:r>
            <a:r>
              <a:rPr lang="ko-KR" altLang="en-US" dirty="0"/>
              <a:t>대학원동 </a:t>
            </a:r>
            <a:r>
              <a:rPr lang="en-US" altLang="ko-KR" b="1" dirty="0"/>
              <a:t>305</a:t>
            </a:r>
            <a:r>
              <a:rPr lang="ko-KR" altLang="en-US" dirty="0"/>
              <a:t>호</a:t>
            </a:r>
            <a:endParaRPr lang="en-US" altLang="ko-KR" dirty="0"/>
          </a:p>
          <a:p>
            <a:r>
              <a:rPr lang="en-US" altLang="ko-KR" dirty="0"/>
              <a:t> </a:t>
            </a:r>
            <a:r>
              <a:rPr lang="ko-KR" altLang="en-US" b="1" dirty="0"/>
              <a:t>부동산법학과</a:t>
            </a:r>
            <a:r>
              <a:rPr lang="ko-KR" altLang="en-US" dirty="0"/>
              <a:t>  </a:t>
            </a:r>
            <a:r>
              <a:rPr lang="en-US" altLang="ko-KR" dirty="0"/>
              <a:t>: </a:t>
            </a:r>
            <a:r>
              <a:rPr lang="ko-KR" altLang="en-US" dirty="0"/>
              <a:t>대학원동 </a:t>
            </a:r>
            <a:r>
              <a:rPr lang="en-US" altLang="ko-KR" b="1" dirty="0"/>
              <a:t>205</a:t>
            </a:r>
            <a:r>
              <a:rPr lang="ko-KR" altLang="en-US" dirty="0"/>
              <a:t>호</a:t>
            </a:r>
            <a:endParaRPr lang="en-US" altLang="ko-KR" dirty="0"/>
          </a:p>
          <a:p>
            <a:r>
              <a:rPr lang="en-US" altLang="ko-KR" dirty="0"/>
              <a:t> </a:t>
            </a:r>
            <a:r>
              <a:rPr lang="ko-KR" altLang="en-US" b="1" dirty="0"/>
              <a:t>가족상담학과 </a:t>
            </a:r>
            <a:r>
              <a:rPr lang="ko-KR" altLang="en-US" dirty="0"/>
              <a:t> </a:t>
            </a:r>
            <a:r>
              <a:rPr lang="en-US" altLang="ko-KR" dirty="0"/>
              <a:t>: </a:t>
            </a:r>
            <a:r>
              <a:rPr lang="ko-KR" altLang="en-US" dirty="0"/>
              <a:t>대학원동 </a:t>
            </a:r>
            <a:r>
              <a:rPr lang="en-US" altLang="ko-KR" b="1" dirty="0"/>
              <a:t>319</a:t>
            </a:r>
            <a:r>
              <a:rPr lang="ko-KR" altLang="en-US" dirty="0"/>
              <a:t>호</a:t>
            </a:r>
            <a:endParaRPr lang="en-US" altLang="ko-KR" dirty="0"/>
          </a:p>
          <a:p>
            <a:r>
              <a:rPr lang="en-US" altLang="ko-KR" b="1" dirty="0"/>
              <a:t> </a:t>
            </a:r>
            <a:r>
              <a:rPr lang="ko-KR" altLang="en-US" b="1" dirty="0"/>
              <a:t>융합보안학과  </a:t>
            </a:r>
            <a:r>
              <a:rPr lang="en-US" altLang="ko-KR" dirty="0"/>
              <a:t>: </a:t>
            </a:r>
            <a:r>
              <a:rPr lang="ko-KR" altLang="en-US" dirty="0"/>
              <a:t>대학원동 </a:t>
            </a:r>
            <a:r>
              <a:rPr lang="en-US" altLang="ko-KR" b="1" dirty="0"/>
              <a:t>309</a:t>
            </a:r>
            <a:r>
              <a:rPr lang="ko-KR" altLang="en-US" dirty="0"/>
              <a:t>호</a:t>
            </a:r>
            <a:endParaRPr lang="en-US" altLang="ko-KR" dirty="0"/>
          </a:p>
          <a:p>
            <a:r>
              <a:rPr lang="ko-KR" altLang="en-US" b="1" dirty="0"/>
              <a:t> 탄소중립학과</a:t>
            </a:r>
            <a:r>
              <a:rPr lang="ko-KR" altLang="en-US" dirty="0"/>
              <a:t>  </a:t>
            </a:r>
            <a:r>
              <a:rPr lang="en-US" altLang="ko-KR" dirty="0"/>
              <a:t>: </a:t>
            </a:r>
            <a:r>
              <a:rPr lang="ko-KR" altLang="en-US" dirty="0"/>
              <a:t>대학원동 </a:t>
            </a:r>
            <a:r>
              <a:rPr lang="en-US" altLang="ko-KR" b="1" dirty="0"/>
              <a:t>206</a:t>
            </a:r>
            <a:r>
              <a:rPr lang="ko-KR" altLang="en-US" dirty="0"/>
              <a:t>호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99344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순서도: 처리 3"/>
          <p:cNvSpPr/>
          <p:nvPr/>
        </p:nvSpPr>
        <p:spPr>
          <a:xfrm>
            <a:off x="2079057" y="701407"/>
            <a:ext cx="7199698" cy="1009548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ko-KR" altLang="en-US" sz="4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주요 학사 내용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606392" y="701407"/>
            <a:ext cx="1270534" cy="10095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606392" y="2132910"/>
            <a:ext cx="1140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▢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수강신청</a:t>
            </a:r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79" y="801004"/>
            <a:ext cx="817559" cy="8103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6392" y="2533020"/>
            <a:ext cx="8292655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 latinLnBrk="1"/>
            <a:r>
              <a:rPr lang="en-US" altLang="ko-KR" sz="16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1. </a:t>
            </a:r>
            <a:r>
              <a:rPr lang="ko-KR" altLang="en-US" sz="16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신청절차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매 학기 </a:t>
            </a:r>
            <a:r>
              <a:rPr lang="ko-KR" altLang="en-US" sz="16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개강전에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강의시간표를 참고하여 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Web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에서  수강신청을 한다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ko-KR" altLang="en-US" sz="16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endParaRPr lang="en-US" altLang="ko-KR" sz="1600" b="1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en-US" altLang="ko-KR" sz="16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 </a:t>
            </a:r>
            <a:r>
              <a:rPr lang="ko-KR" altLang="en-US" sz="16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수강신청기간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en-US" altLang="ko-KR" sz="16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2023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r>
              <a:rPr lang="en-US" altLang="ko-KR" sz="16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 </a:t>
            </a:r>
            <a:r>
              <a:rPr lang="en-US" altLang="ko-KR" sz="16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15(</a:t>
            </a:r>
            <a:r>
              <a:rPr lang="ko-KR" altLang="en-US" sz="16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수</a:t>
            </a:r>
            <a:r>
              <a:rPr lang="en-US" altLang="ko-KR" sz="16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 </a:t>
            </a:r>
            <a:r>
              <a:rPr lang="en-US" altLang="ko-KR" sz="16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~ 2. </a:t>
            </a:r>
            <a:r>
              <a:rPr lang="en-US" altLang="ko-KR" sz="16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25(</a:t>
            </a:r>
            <a:r>
              <a:rPr lang="ko-KR" altLang="en-US" sz="16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토</a:t>
            </a:r>
            <a:r>
              <a:rPr lang="en-US" altLang="ko-KR" sz="16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ko-KR" altLang="en-US" sz="1600" b="1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가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대학원 홈페이지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(http://gslp.dankook.ac.kr/) 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→ 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수강신청 </a:t>
            </a:r>
            <a:r>
              <a:rPr lang="ko-KR" altLang="en-US" sz="16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바로가기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] 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클릭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ko-KR" altLang="en-US" sz="16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나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ID: 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학번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비밀번호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초기 비밀번호 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주민번호 </a:t>
            </a:r>
            <a:r>
              <a:rPr lang="ko-KR" altLang="en-US" sz="16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뒷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자리를 뺀 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10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자리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 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입력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endParaRPr lang="ko-KR" altLang="en-US" sz="16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다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수강과목 선정 → 한 과목씩 차례대로 수강신청 → </a:t>
            </a:r>
            <a:r>
              <a:rPr lang="ko-KR" altLang="en-US" sz="16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수강희망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교과목의 </a:t>
            </a:r>
            <a:r>
              <a:rPr lang="ko-KR" altLang="en-US" sz="16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과목코드와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</a:p>
          <a:p>
            <a:pPr fontAlgn="base" latinLnBrk="1"/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    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분반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(01 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또는 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02) 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입력 → 확인 후 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저장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] 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클릭</a:t>
            </a:r>
            <a:endParaRPr lang="en-US" altLang="ko-KR" sz="16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    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→ 해당 과목을 모두 수강신청하고 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수강신청 종료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] 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클릭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ko-KR" altLang="en-US" sz="16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endParaRPr lang="en-US" altLang="ko-KR" sz="1600" b="1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en-US" altLang="ko-KR" sz="16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3. </a:t>
            </a:r>
            <a:r>
              <a:rPr lang="ko-KR" altLang="en-US" sz="1600" b="1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수강정정</a:t>
            </a:r>
            <a:endParaRPr lang="ko-KR" altLang="en-US" sz="16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가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확인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정정기간</a:t>
            </a:r>
            <a:r>
              <a:rPr lang="en-US" altLang="ko-KR" sz="16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[3. 6(</a:t>
            </a:r>
            <a:r>
              <a:rPr lang="ko-KR" altLang="en-US" sz="16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월</a:t>
            </a:r>
            <a:r>
              <a:rPr lang="en-US" altLang="ko-KR" sz="16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 ~ 15(</a:t>
            </a:r>
            <a:r>
              <a:rPr lang="ko-KR" altLang="en-US" sz="16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토</a:t>
            </a:r>
            <a:r>
              <a:rPr lang="en-US" altLang="ko-KR" sz="16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)]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 지난 후 임의변경 할 수 없음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endParaRPr lang="ko-KR" altLang="en-US" sz="16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    단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폐강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․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시간표의 변경 등 부득이한 사정이 있을 때는 가능함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ko-KR" altLang="en-US" sz="16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나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과락인 과목을 제외하고는 </a:t>
            </a:r>
            <a:r>
              <a:rPr lang="ko-KR" altLang="en-US" sz="16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동일과목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재수강 불허함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ko-KR" altLang="en-US" sz="16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다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중복수강하면 해당 과목의 성적은 인정되지 않고 졸업에 지장 있으므로 각별한 유의 요망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ko-KR" altLang="en-US" sz="16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69210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순서도: 처리 3"/>
          <p:cNvSpPr/>
          <p:nvPr/>
        </p:nvSpPr>
        <p:spPr>
          <a:xfrm>
            <a:off x="2079057" y="701407"/>
            <a:ext cx="7199698" cy="1009548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ko-KR" altLang="en-US" sz="4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주요 학사 내용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606392" y="701407"/>
            <a:ext cx="1270534" cy="10095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606392" y="2132910"/>
            <a:ext cx="8688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▢</a:t>
            </a:r>
            <a:r>
              <a:rPr lang="ko-KR" altLang="en-US" sz="16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이수학점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행정학과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보건행정학과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6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노동법학과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부동산법학과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융합보안학과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탄소중립학과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79" y="801004"/>
            <a:ext cx="817559" cy="8103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6391" y="2533020"/>
            <a:ext cx="60376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 latinLnBrk="1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1.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논문제출과정                      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논문대체과정</a:t>
            </a:r>
            <a:endParaRPr lang="ko-KR" altLang="en-US" dirty="0"/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457834"/>
              </p:ext>
            </p:extLst>
          </p:nvPr>
        </p:nvGraphicFramePr>
        <p:xfrm>
          <a:off x="606392" y="2954975"/>
          <a:ext cx="2416683" cy="1907794"/>
        </p:xfrm>
        <a:graphic>
          <a:graphicData uri="http://schemas.openxmlformats.org/drawingml/2006/table">
            <a:tbl>
              <a:tblPr/>
              <a:tblGrid>
                <a:gridCol w="577215">
                  <a:extLst>
                    <a:ext uri="{9D8B030D-6E8A-4147-A177-3AD203B41FA5}">
                      <a16:colId xmlns:a16="http://schemas.microsoft.com/office/drawing/2014/main" val="2753218207"/>
                    </a:ext>
                  </a:extLst>
                </a:gridCol>
                <a:gridCol w="720979">
                  <a:extLst>
                    <a:ext uri="{9D8B030D-6E8A-4147-A177-3AD203B41FA5}">
                      <a16:colId xmlns:a16="http://schemas.microsoft.com/office/drawing/2014/main" val="1948395734"/>
                    </a:ext>
                  </a:extLst>
                </a:gridCol>
                <a:gridCol w="720979">
                  <a:extLst>
                    <a:ext uri="{9D8B030D-6E8A-4147-A177-3AD203B41FA5}">
                      <a16:colId xmlns:a16="http://schemas.microsoft.com/office/drawing/2014/main" val="1940360498"/>
                    </a:ext>
                  </a:extLst>
                </a:gridCol>
                <a:gridCol w="397510">
                  <a:extLst>
                    <a:ext uri="{9D8B030D-6E8A-4147-A177-3AD203B41FA5}">
                      <a16:colId xmlns:a16="http://schemas.microsoft.com/office/drawing/2014/main" val="3127997608"/>
                    </a:ext>
                  </a:extLst>
                </a:gridCol>
              </a:tblGrid>
              <a:tr h="22453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학 기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전공학점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연구학점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계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1070197"/>
                  </a:ext>
                </a:extLst>
              </a:tr>
              <a:tr h="22453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1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학기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6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0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6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4961304"/>
                  </a:ext>
                </a:extLst>
              </a:tr>
              <a:tr h="22453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학기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6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0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6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2218616"/>
                  </a:ext>
                </a:extLst>
              </a:tr>
              <a:tr h="22453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3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학기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6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8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6619624"/>
                  </a:ext>
                </a:extLst>
              </a:tr>
              <a:tr h="22453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4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학기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6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8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6250610"/>
                  </a:ext>
                </a:extLst>
              </a:tr>
              <a:tr h="22453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5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학기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0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0640478"/>
                  </a:ext>
                </a:extLst>
              </a:tr>
              <a:tr h="22453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계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24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6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30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0024200"/>
                  </a:ext>
                </a:extLst>
              </a:tr>
            </a:tbl>
          </a:graphicData>
        </a:graphic>
      </p:graphicFrame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564364"/>
              </p:ext>
            </p:extLst>
          </p:nvPr>
        </p:nvGraphicFramePr>
        <p:xfrm>
          <a:off x="3262223" y="2965766"/>
          <a:ext cx="2416682" cy="1907794"/>
        </p:xfrm>
        <a:graphic>
          <a:graphicData uri="http://schemas.openxmlformats.org/drawingml/2006/table">
            <a:tbl>
              <a:tblPr/>
              <a:tblGrid>
                <a:gridCol w="528932">
                  <a:extLst>
                    <a:ext uri="{9D8B030D-6E8A-4147-A177-3AD203B41FA5}">
                      <a16:colId xmlns:a16="http://schemas.microsoft.com/office/drawing/2014/main" val="3271797441"/>
                    </a:ext>
                  </a:extLst>
                </a:gridCol>
                <a:gridCol w="754648">
                  <a:extLst>
                    <a:ext uri="{9D8B030D-6E8A-4147-A177-3AD203B41FA5}">
                      <a16:colId xmlns:a16="http://schemas.microsoft.com/office/drawing/2014/main" val="958413843"/>
                    </a:ext>
                  </a:extLst>
                </a:gridCol>
                <a:gridCol w="754648">
                  <a:extLst>
                    <a:ext uri="{9D8B030D-6E8A-4147-A177-3AD203B41FA5}">
                      <a16:colId xmlns:a16="http://schemas.microsoft.com/office/drawing/2014/main" val="3713173405"/>
                    </a:ext>
                  </a:extLst>
                </a:gridCol>
                <a:gridCol w="378454">
                  <a:extLst>
                    <a:ext uri="{9D8B030D-6E8A-4147-A177-3AD203B41FA5}">
                      <a16:colId xmlns:a16="http://schemas.microsoft.com/office/drawing/2014/main" val="1556277346"/>
                    </a:ext>
                  </a:extLst>
                </a:gridCol>
              </a:tblGrid>
              <a:tr h="22529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학 기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전공학점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연구학점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0250474"/>
                  </a:ext>
                </a:extLst>
              </a:tr>
              <a:tr h="22529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1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학기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6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0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6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8980609"/>
                  </a:ext>
                </a:extLst>
              </a:tr>
              <a:tr h="22529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학기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6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0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6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7237514"/>
                  </a:ext>
                </a:extLst>
              </a:tr>
              <a:tr h="22529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3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학기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6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8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5701883"/>
                  </a:ext>
                </a:extLst>
              </a:tr>
              <a:tr h="22529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4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학기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6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8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9348912"/>
                  </a:ext>
                </a:extLst>
              </a:tr>
              <a:tr h="22529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5</a:t>
                      </a: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학기</a:t>
                      </a: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6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2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8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1059401"/>
                  </a:ext>
                </a:extLst>
              </a:tr>
              <a:tr h="22529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계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30</a:t>
                      </a:r>
                      <a:endParaRPr lang="en-US" sz="10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6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36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5440938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678906" y="2887866"/>
            <a:ext cx="402706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 latinLnBrk="1"/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논문제출과정 </a:t>
            </a:r>
            <a:endParaRPr lang="en-US" altLang="ko-KR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학위논문을 작성한 후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논문심사를 통해 </a:t>
            </a:r>
            <a:endParaRPr lang="en-US" altLang="ko-KR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학위를 취득함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</a:p>
          <a:p>
            <a:pPr fontAlgn="base" latinLnBrk="1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전공학점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24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학점을 이수하고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</a:t>
            </a:r>
          </a:p>
          <a:p>
            <a:pPr fontAlgn="base" latinLnBrk="1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연구학점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6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학점을 이수</a:t>
            </a:r>
            <a:endParaRPr lang="en-US" altLang="ko-KR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 (5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학기에는 별도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전공학점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이수하지 않음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</a:p>
          <a:p>
            <a:pPr fontAlgn="base" latinLnBrk="1"/>
            <a:endParaRPr lang="en-US" altLang="ko-KR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논문대체과정</a:t>
            </a:r>
            <a:endParaRPr lang="en-US" altLang="ko-KR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논문 제출 없이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전공학점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(30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학점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과 </a:t>
            </a:r>
            <a:endParaRPr lang="en-US" altLang="ko-KR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연구학점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(6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학점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을 반드시 이수하여 </a:t>
            </a:r>
            <a:endParaRPr lang="en-US" altLang="ko-KR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학위를 취득함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</a:p>
          <a:p>
            <a:pPr fontAlgn="base" latinLnBrk="1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 (5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학기에도 전공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과목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6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학점을 이수해야 함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ko-KR" altLang="en-US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6392" y="5257800"/>
            <a:ext cx="52325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 latinLnBrk="1"/>
            <a:r>
              <a:rPr lang="en-US" altLang="ko-KR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3. </a:t>
            </a:r>
            <a:r>
              <a:rPr lang="ko-KR" altLang="en-US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학기당 수강신청 학점 </a:t>
            </a:r>
            <a:endParaRPr lang="ko-KR" altLang="en-US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가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매학기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수강신청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6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학점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전공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ko-KR" altLang="en-US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나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연구지도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학점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(2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학점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 : 3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학기부터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5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학기까지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6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학점 신청 </a:t>
            </a:r>
          </a:p>
          <a:p>
            <a:pPr fontAlgn="base" latinLnBrk="1"/>
            <a:endParaRPr lang="en-US" altLang="ko-KR" sz="1400" b="1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13092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순서도: 처리 3"/>
          <p:cNvSpPr/>
          <p:nvPr/>
        </p:nvSpPr>
        <p:spPr>
          <a:xfrm>
            <a:off x="2079057" y="701407"/>
            <a:ext cx="7199698" cy="1009548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ko-KR" altLang="en-US" sz="4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주요 학사 내용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606392" y="701407"/>
            <a:ext cx="1270534" cy="10095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606392" y="2132910"/>
            <a:ext cx="39196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▢</a:t>
            </a:r>
            <a:r>
              <a:rPr lang="ko-KR" altLang="en-US" sz="16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이수학점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사회복지학과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가족상담학과</a:t>
            </a:r>
            <a:r>
              <a:rPr lang="en-US" altLang="ko-KR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79" y="801004"/>
            <a:ext cx="817559" cy="8103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6391" y="2533020"/>
            <a:ext cx="60460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 latinLnBrk="1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1.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논문제출과정                                    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논문대체과정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678906" y="2792169"/>
            <a:ext cx="373371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 latinLnBrk="1"/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논문제출과정</a:t>
            </a:r>
            <a:endParaRPr lang="en-US" altLang="ko-KR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학위논문을 작성한 후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논문심사를 통해 </a:t>
            </a:r>
            <a:endParaRPr lang="en-US" altLang="ko-KR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학위를 취득함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</a:p>
          <a:p>
            <a:pPr fontAlgn="base" latinLnBrk="1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전공학점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36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학점을 이수하고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</a:p>
          <a:p>
            <a:pPr fontAlgn="base" latinLnBrk="1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연구학점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6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학점을 이수</a:t>
            </a:r>
            <a:endParaRPr lang="en-US" altLang="ko-KR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(5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학기에는 별도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전공학점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이수하지 않음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ko-KR" altLang="en-US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endParaRPr lang="en-US" altLang="ko-KR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논문대체과정</a:t>
            </a:r>
            <a:endParaRPr lang="en-US" altLang="ko-KR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논문 제출 없이 전공학점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(45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학점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과 </a:t>
            </a:r>
            <a:endParaRPr lang="en-US" altLang="ko-KR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연구학점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(6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학점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을 반드시 이수해야만</a:t>
            </a:r>
            <a:endParaRPr lang="en-US" altLang="ko-KR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학위를 취득함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fontAlgn="base" latinLnBrk="1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(5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학기에는 전공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과목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9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학점을 이수해야 함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ko-KR" altLang="en-US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6392" y="5585213"/>
            <a:ext cx="494398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 latinLnBrk="1"/>
            <a:r>
              <a:rPr lang="en-US" altLang="ko-KR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3. </a:t>
            </a:r>
            <a:r>
              <a:rPr lang="ko-KR" altLang="en-US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학기당 수강신청 학점 </a:t>
            </a:r>
            <a:endParaRPr lang="ko-KR" altLang="en-US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가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매학기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수강신청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9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학점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전공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ko-KR" altLang="en-US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나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연구지도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학점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(2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학점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 : 3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학기부터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5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학기까지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6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학점 신청 </a:t>
            </a: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287293"/>
              </p:ext>
            </p:extLst>
          </p:nvPr>
        </p:nvGraphicFramePr>
        <p:xfrm>
          <a:off x="606392" y="2839694"/>
          <a:ext cx="2344801" cy="2058035"/>
        </p:xfrm>
        <a:graphic>
          <a:graphicData uri="http://schemas.openxmlformats.org/drawingml/2006/table">
            <a:tbl>
              <a:tblPr/>
              <a:tblGrid>
                <a:gridCol w="541274">
                  <a:extLst>
                    <a:ext uri="{9D8B030D-6E8A-4147-A177-3AD203B41FA5}">
                      <a16:colId xmlns:a16="http://schemas.microsoft.com/office/drawing/2014/main" val="2514075998"/>
                    </a:ext>
                  </a:extLst>
                </a:gridCol>
                <a:gridCol w="685038">
                  <a:extLst>
                    <a:ext uri="{9D8B030D-6E8A-4147-A177-3AD203B41FA5}">
                      <a16:colId xmlns:a16="http://schemas.microsoft.com/office/drawing/2014/main" val="2446672658"/>
                    </a:ext>
                  </a:extLst>
                </a:gridCol>
                <a:gridCol w="685038">
                  <a:extLst>
                    <a:ext uri="{9D8B030D-6E8A-4147-A177-3AD203B41FA5}">
                      <a16:colId xmlns:a16="http://schemas.microsoft.com/office/drawing/2014/main" val="3432346346"/>
                    </a:ext>
                  </a:extLst>
                </a:gridCol>
                <a:gridCol w="433451">
                  <a:extLst>
                    <a:ext uri="{9D8B030D-6E8A-4147-A177-3AD203B41FA5}">
                      <a16:colId xmlns:a16="http://schemas.microsoft.com/office/drawing/2014/main" val="3936520679"/>
                    </a:ext>
                  </a:extLst>
                </a:gridCol>
              </a:tblGrid>
              <a:tr h="21424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학 기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전공학점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연구학점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계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3135449"/>
                  </a:ext>
                </a:extLst>
              </a:tr>
              <a:tr h="21424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1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학기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9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0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9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6871027"/>
                  </a:ext>
                </a:extLst>
              </a:tr>
              <a:tr h="21424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학기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9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0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9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0964661"/>
                  </a:ext>
                </a:extLst>
              </a:tr>
              <a:tr h="21424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3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학기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9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11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3422281"/>
                  </a:ext>
                </a:extLst>
              </a:tr>
              <a:tr h="21424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4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학기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9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11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783073"/>
                  </a:ext>
                </a:extLst>
              </a:tr>
              <a:tr h="21424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5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학기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0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2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4347901"/>
                  </a:ext>
                </a:extLst>
              </a:tr>
              <a:tr h="21424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계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36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6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42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859106"/>
                  </a:ext>
                </a:extLst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426446"/>
              </p:ext>
            </p:extLst>
          </p:nvPr>
        </p:nvGraphicFramePr>
        <p:xfrm>
          <a:off x="3197114" y="2867352"/>
          <a:ext cx="2481792" cy="2058035"/>
        </p:xfrm>
        <a:graphic>
          <a:graphicData uri="http://schemas.openxmlformats.org/drawingml/2006/table">
            <a:tbl>
              <a:tblPr/>
              <a:tblGrid>
                <a:gridCol w="572897">
                  <a:extLst>
                    <a:ext uri="{9D8B030D-6E8A-4147-A177-3AD203B41FA5}">
                      <a16:colId xmlns:a16="http://schemas.microsoft.com/office/drawing/2014/main" val="3648022933"/>
                    </a:ext>
                  </a:extLst>
                </a:gridCol>
                <a:gridCol w="725060">
                  <a:extLst>
                    <a:ext uri="{9D8B030D-6E8A-4147-A177-3AD203B41FA5}">
                      <a16:colId xmlns:a16="http://schemas.microsoft.com/office/drawing/2014/main" val="4156827745"/>
                    </a:ext>
                  </a:extLst>
                </a:gridCol>
                <a:gridCol w="725060">
                  <a:extLst>
                    <a:ext uri="{9D8B030D-6E8A-4147-A177-3AD203B41FA5}">
                      <a16:colId xmlns:a16="http://schemas.microsoft.com/office/drawing/2014/main" val="1749229431"/>
                    </a:ext>
                  </a:extLst>
                </a:gridCol>
                <a:gridCol w="458775">
                  <a:extLst>
                    <a:ext uri="{9D8B030D-6E8A-4147-A177-3AD203B41FA5}">
                      <a16:colId xmlns:a16="http://schemas.microsoft.com/office/drawing/2014/main" val="1760046259"/>
                    </a:ext>
                  </a:extLst>
                </a:gridCol>
              </a:tblGrid>
              <a:tr h="21424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학 기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전공학점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연구학점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계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6644715"/>
                  </a:ext>
                </a:extLst>
              </a:tr>
              <a:tr h="21424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1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학기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9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0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9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7982504"/>
                  </a:ext>
                </a:extLst>
              </a:tr>
              <a:tr h="21424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학기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9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0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9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484605"/>
                  </a:ext>
                </a:extLst>
              </a:tr>
              <a:tr h="21424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3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학기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9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11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899264"/>
                  </a:ext>
                </a:extLst>
              </a:tr>
              <a:tr h="21424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4</a:t>
                      </a: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학기</a:t>
                      </a:r>
                      <a:endParaRPr lang="ko-KR" altLang="en-US" sz="105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9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11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9569052"/>
                  </a:ext>
                </a:extLst>
              </a:tr>
              <a:tr h="21424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5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학기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9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2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11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121356"/>
                  </a:ext>
                </a:extLst>
              </a:tr>
              <a:tr h="21424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계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45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6</a:t>
                      </a:r>
                      <a:endParaRPr lang="en-US" sz="105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51</a:t>
                      </a:r>
                      <a:endParaRPr lang="en-US" sz="105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293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913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순서도: 처리 3"/>
          <p:cNvSpPr/>
          <p:nvPr/>
        </p:nvSpPr>
        <p:spPr>
          <a:xfrm>
            <a:off x="2079057" y="701407"/>
            <a:ext cx="7199698" cy="1009548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ko-KR" altLang="en-US" sz="4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주요 학사 내용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606392" y="701407"/>
            <a:ext cx="1270534" cy="10095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606392" y="2132910"/>
            <a:ext cx="18325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▢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학점취득 및 수료</a:t>
            </a:r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79" y="801004"/>
            <a:ext cx="817559" cy="81035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01141" y="2533020"/>
            <a:ext cx="867256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1.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담당교수가 평가한 성적이 과목당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70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점 이상일 때 학점취득으로 인정</a:t>
            </a:r>
          </a:p>
          <a:p>
            <a:pPr fontAlgn="base" latinLnBrk="1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(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단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논문대체과정 학점은 </a:t>
            </a:r>
            <a:r>
              <a:rPr lang="en-US" altLang="ko-KR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80</a:t>
            </a:r>
            <a:r>
              <a:rPr lang="ko-KR" altLang="en-US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점 이상일 때 학점취득으로 인정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 </a:t>
            </a:r>
            <a:endParaRPr lang="ko-KR" altLang="en-US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/>
            <a:endParaRPr lang="en-US" altLang="ko-KR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이수학점을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취득하고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평균성적이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B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이상이며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5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학기이상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등록을 완료하였을 때 전 과정을 수료한 것으로 인정함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6392" y="3818469"/>
            <a:ext cx="18325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▢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수업 및 </a:t>
            </a:r>
            <a:r>
              <a:rPr lang="ko-KR" altLang="en-US" sz="16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재학연한</a:t>
            </a:r>
            <a:endParaRPr lang="en-US" altLang="ko-KR" dirty="0"/>
          </a:p>
        </p:txBody>
      </p:sp>
      <p:sp>
        <p:nvSpPr>
          <p:cNvPr id="13" name="TextBox 12"/>
          <p:cNvSpPr txBox="1"/>
          <p:nvPr/>
        </p:nvSpPr>
        <p:spPr>
          <a:xfrm>
            <a:off x="601141" y="4218579"/>
            <a:ext cx="540885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 latinLnBrk="1"/>
            <a:r>
              <a:rPr lang="en-US" altLang="ko-KR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1. </a:t>
            </a:r>
            <a:r>
              <a:rPr lang="ko-KR" altLang="en-US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수업연한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2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년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6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개월 이상</a:t>
            </a:r>
          </a:p>
          <a:p>
            <a:pPr fontAlgn="base" latinLnBrk="1"/>
            <a:endParaRPr lang="en-US" altLang="ko-KR" sz="1400" b="1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en-US" altLang="ko-KR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 </a:t>
            </a:r>
            <a:r>
              <a:rPr lang="ko-KR" altLang="en-US" sz="1400" b="1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재학연한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5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년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6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개월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휴학기간은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재학기간에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포함하지 아니한다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 </a:t>
            </a:r>
            <a:endParaRPr lang="ko-KR" altLang="en-US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23518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순서도: 처리 3"/>
          <p:cNvSpPr/>
          <p:nvPr/>
        </p:nvSpPr>
        <p:spPr>
          <a:xfrm>
            <a:off x="2079057" y="701407"/>
            <a:ext cx="7199698" cy="1009548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ko-KR" altLang="en-US" sz="4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주요 학사 내용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606392" y="701407"/>
            <a:ext cx="1270534" cy="10095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606392" y="2132910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▢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휴학</a:t>
            </a:r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79" y="801004"/>
            <a:ext cx="817559" cy="81035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05123" y="2533020"/>
            <a:ext cx="786144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en-US" altLang="ko-KR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1. </a:t>
            </a:r>
            <a:r>
              <a:rPr lang="ko-KR" altLang="en-US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제출시기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학기 수업 종료 후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다음 학기 개강 후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이내에 신청 가능</a:t>
            </a:r>
          </a:p>
          <a:p>
            <a:pPr fontAlgn="base"/>
            <a:r>
              <a:rPr lang="en-US" altLang="ko-KR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※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당해 학기 개강 이전에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휴학원서를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제출하는 자는 등록금을 납부할 필요가 없으나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</a:p>
          <a:p>
            <a:pPr fontAlgn="base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  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개강 이후에는 등록금 전액을 납부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복학 시 등록금 대체됨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 </a:t>
            </a:r>
            <a:endParaRPr lang="ko-KR" altLang="en-US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/>
            <a:endParaRPr lang="en-US" altLang="ko-KR" sz="1400" b="1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/>
            <a:r>
              <a:rPr lang="en-US" altLang="ko-KR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 </a:t>
            </a:r>
            <a:r>
              <a:rPr lang="ko-KR" altLang="en-US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휴학기간  및  횟수</a:t>
            </a:r>
            <a:endParaRPr lang="ko-KR" altLang="en-US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/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가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휴학은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학기를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회로 한다</a:t>
            </a:r>
          </a:p>
          <a:p>
            <a:pPr fontAlgn="base"/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나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휴학기간은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회를 초과할 수 없다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</a:p>
          <a:p>
            <a:pPr fontAlgn="base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   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다만 각 대학원장은 특별한 사유가 인정되는 경우에는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휴학횟수를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확대하여 승인 할 수 있다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ko-KR" altLang="en-US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    (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단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병역복무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해외근무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질병으로 인한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휴학기간은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휴학기간에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포함하지 않음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 </a:t>
            </a:r>
            <a:endParaRPr lang="ko-KR" altLang="en-US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/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다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특별한 사유가 인정되는 경우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년을 초과하지 않는 범위 내에서 연속 휴학 횟수를 확대할 수 있음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ko-KR" altLang="en-US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6392" y="4979844"/>
            <a:ext cx="797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▢</a:t>
            </a:r>
            <a:r>
              <a:rPr lang="ko-KR" altLang="en-US" sz="16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복학</a:t>
            </a:r>
            <a:endParaRPr lang="en-US" altLang="ko-KR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32879" y="5379954"/>
            <a:ext cx="68541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 latinLnBrk="1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1.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휴학기간이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만료되면 복학하여야 하며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기간 내 복학하지 아니한 경우에는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미복학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제적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fontAlgn="base" latinLnBrk="1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복학은 웹정보시스템에서 복학신청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행정법무대학원 홈페이지 공지사항 참고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</a:p>
          <a:p>
            <a:pPr fontAlgn="base" latinLnBrk="1"/>
            <a:r>
              <a:rPr lang="en-US" altLang="ko-KR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※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휴학종료 후 복학연장이 불가피할 경우 학기시작 전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교학행정팀과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협의 필요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endParaRPr lang="ko-KR" altLang="en-US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14574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순서도: 처리 3"/>
          <p:cNvSpPr/>
          <p:nvPr/>
        </p:nvSpPr>
        <p:spPr>
          <a:xfrm>
            <a:off x="2079057" y="701407"/>
            <a:ext cx="7199698" cy="1009548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ko-KR" altLang="en-US" sz="4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주요 학사 내용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606392" y="701407"/>
            <a:ext cx="1270534" cy="10095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606392" y="2132910"/>
            <a:ext cx="1524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▢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졸업자격시험</a:t>
            </a:r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79" y="801004"/>
            <a:ext cx="817559" cy="81035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05123" y="2533020"/>
            <a:ext cx="8406468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 latinLnBrk="1"/>
            <a:r>
              <a:rPr lang="en-US" altLang="ko-KR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1. </a:t>
            </a:r>
            <a:r>
              <a:rPr lang="ko-KR" altLang="en-US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외국어 자격시험 </a:t>
            </a:r>
            <a:endParaRPr lang="ko-KR" altLang="en-US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가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시험과목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영어</a:t>
            </a:r>
          </a:p>
          <a:p>
            <a:pPr fontAlgn="base" latinLnBrk="1"/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나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응시자격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2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학기부터 응시할 수 있으며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불합격시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재응시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할 수 있음</a:t>
            </a:r>
          </a:p>
          <a:p>
            <a:pPr fontAlgn="base" latinLnBrk="1"/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다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시행시기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매학기초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4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월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10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월에 시행</a:t>
            </a:r>
          </a:p>
          <a:p>
            <a:pPr fontAlgn="base" latinLnBrk="1"/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라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합격기준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100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만점에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70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점 이상</a:t>
            </a:r>
          </a:p>
          <a:p>
            <a:pPr fontAlgn="base" latinLnBrk="1"/>
            <a:r>
              <a:rPr lang="en-US" altLang="ko-KR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  ※ </a:t>
            </a:r>
            <a:r>
              <a:rPr lang="ko-KR" altLang="en-US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외국어자격시험면제기준</a:t>
            </a:r>
            <a:endParaRPr lang="ko-KR" altLang="en-US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en-US" altLang="ko-KR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      - </a:t>
            </a:r>
            <a:r>
              <a:rPr lang="ko-KR" altLang="en-US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공인영어시험 </a:t>
            </a:r>
            <a:r>
              <a:rPr lang="en-US" altLang="ko-KR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TOEFL,CBT 227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점 이상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(IBT 87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점이상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), TOEIC 750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점이상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</a:p>
          <a:p>
            <a:pPr fontAlgn="base" latinLnBrk="1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                                TEPS 630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점 이상의 성적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단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최근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년 이내 취득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ko-KR" altLang="en-US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      -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영어권 국가에서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6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개월이상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어학연수실적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1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년이상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연수실적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최근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5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년 이내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ko-KR" altLang="en-US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       -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영어권 국가에서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년 이상 정규대학 또는 대학원 과정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수학실적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최근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5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년 이내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ko-KR" altLang="en-US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endParaRPr lang="en-US" altLang="ko-KR" sz="1400" b="1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en-US" altLang="ko-KR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 </a:t>
            </a:r>
            <a:r>
              <a:rPr lang="ko-KR" altLang="en-US" sz="1400" b="1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종합학력</a:t>
            </a:r>
            <a:r>
              <a:rPr lang="ko-KR" altLang="en-US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자격시험</a:t>
            </a:r>
            <a:r>
              <a:rPr lang="en-US" altLang="ko-KR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전공</a:t>
            </a:r>
            <a:r>
              <a:rPr lang="en-US" altLang="ko-KR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ko-KR" altLang="en-US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/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가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응시자격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이수학점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18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학점 이상을 취득한 원생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사회복지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/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가족상담학과는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27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학점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이상을 취득한 원생</a:t>
            </a:r>
          </a:p>
          <a:p>
            <a:pPr fontAlgn="base" latinLnBrk="1"/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나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응시과목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2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과목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(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이수한 교과목 중에서 학과주임교수가 선정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ko-KR" altLang="en-US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다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합격기준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과목당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100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점 만점에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70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점 이상을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합격인정</a:t>
            </a:r>
            <a:endParaRPr lang="ko-KR" altLang="en-US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라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종합학력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자격시험은 매 학기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4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월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10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월경에 시행 </a:t>
            </a:r>
          </a:p>
          <a:p>
            <a:pPr fontAlgn="base"/>
            <a:endParaRPr lang="ko-KR" altLang="en-US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3280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순서도: 처리 3"/>
          <p:cNvSpPr/>
          <p:nvPr/>
        </p:nvSpPr>
        <p:spPr>
          <a:xfrm>
            <a:off x="2079057" y="701407"/>
            <a:ext cx="7199698" cy="1009548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ko-KR" altLang="en-US" sz="4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주요 학사 내용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606392" y="701407"/>
            <a:ext cx="1270534" cy="10095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619751" y="1927106"/>
            <a:ext cx="30444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▢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16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논문지도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16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교수선정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및 </a:t>
            </a:r>
            <a:r>
              <a:rPr lang="ko-KR" altLang="en-US" sz="16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논문지도</a:t>
            </a:r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79" y="801004"/>
            <a:ext cx="817559" cy="81035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05121" y="2311120"/>
            <a:ext cx="66078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 latinLnBrk="1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1.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지도교수를 정하여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논문지도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및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연구지도를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받아야 함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ko-KR" altLang="en-US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 </a:t>
            </a:r>
            <a:r>
              <a:rPr lang="en-US" altLang="ko-KR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</a:t>
            </a:r>
            <a:r>
              <a:rPr lang="ko-KR" altLang="en-US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개 학기 이수 </a:t>
            </a:r>
            <a:r>
              <a:rPr lang="ko-KR" altLang="en-US" sz="1400" b="1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중 </a:t>
            </a:r>
            <a:r>
              <a:rPr lang="ko-KR" altLang="en-US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신청기간에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학과 주임교수와 협의하여 논문 지도교수를 정하고 </a:t>
            </a:r>
            <a:endParaRPr lang="en-US" altLang="ko-KR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지도교수 동의를 받아 </a:t>
            </a:r>
            <a:r>
              <a:rPr lang="ko-KR" altLang="en-US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신청서를 </a:t>
            </a:r>
            <a:r>
              <a:rPr lang="ko-KR" altLang="en-US" sz="1400" b="1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교학행정팀에</a:t>
            </a:r>
            <a:r>
              <a:rPr lang="ko-KR" altLang="en-US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제출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함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.(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홈페이지 양식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)</a:t>
            </a:r>
            <a:endParaRPr lang="ko-KR" altLang="en-US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/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3.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웹정보시스템→지도교수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입력 후 </a:t>
            </a:r>
            <a:r>
              <a:rPr lang="ko-KR" altLang="en-US" sz="1400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저장→출력→교수날인→</a:t>
            </a:r>
            <a:r>
              <a:rPr lang="ko-KR" altLang="en-US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교학행정팀에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제출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9751" y="3392535"/>
            <a:ext cx="26597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▢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학위 논문 연구계획서 제출</a:t>
            </a:r>
            <a:endParaRPr lang="en-US" altLang="ko-KR" dirty="0"/>
          </a:p>
        </p:txBody>
      </p:sp>
      <p:sp>
        <p:nvSpPr>
          <p:cNvPr id="9" name="TextBox 8"/>
          <p:cNvSpPr txBox="1"/>
          <p:nvPr/>
        </p:nvSpPr>
        <p:spPr>
          <a:xfrm>
            <a:off x="605121" y="3760167"/>
            <a:ext cx="52725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 latinLnBrk="1"/>
            <a:r>
              <a:rPr lang="en-US" altLang="ko-KR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1. </a:t>
            </a:r>
            <a:r>
              <a:rPr lang="ko-KR" altLang="en-US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학위논문연구계획서 </a:t>
            </a:r>
            <a:r>
              <a:rPr lang="ko-KR" altLang="en-US" sz="1400" b="1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제출자격</a:t>
            </a:r>
            <a:endParaRPr lang="ko-KR" altLang="en-US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en-US" altLang="ko-KR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- 4</a:t>
            </a:r>
            <a:r>
              <a:rPr lang="ko-KR" altLang="en-US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학기생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으로 논문을 쓰고자 하는 원생</a:t>
            </a:r>
          </a:p>
          <a:p>
            <a:pPr fontAlgn="base" latinLnBrk="1"/>
            <a:r>
              <a:rPr lang="en-US" altLang="ko-KR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 </a:t>
            </a:r>
            <a:r>
              <a:rPr lang="ko-KR" altLang="en-US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학위논문연구계획서 제출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</a:p>
          <a:p>
            <a:pPr fontAlgn="base" latinLnBrk="1"/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-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매 학기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4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월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10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월경 소정의 기간에 논문지도교수에게 제출한다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  <a:endParaRPr lang="ko-KR" altLang="en-US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0382" y="4806949"/>
            <a:ext cx="1140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▢</a:t>
            </a:r>
            <a:r>
              <a:rPr lang="ko-KR" altLang="en-US" sz="16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논문심사</a:t>
            </a:r>
            <a:endParaRPr lang="en-US" altLang="ko-KR" dirty="0"/>
          </a:p>
        </p:txBody>
      </p:sp>
      <p:sp>
        <p:nvSpPr>
          <p:cNvPr id="12" name="TextBox 11"/>
          <p:cNvSpPr txBox="1"/>
          <p:nvPr/>
        </p:nvSpPr>
        <p:spPr>
          <a:xfrm>
            <a:off x="605121" y="5207059"/>
            <a:ext cx="605806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 latinLnBrk="1"/>
            <a:r>
              <a:rPr lang="en-US" altLang="ko-KR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1. </a:t>
            </a:r>
            <a:r>
              <a:rPr lang="ko-KR" altLang="en-US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논문심사 </a:t>
            </a:r>
            <a:r>
              <a:rPr lang="ko-KR" altLang="en-US" sz="1400" b="1" dirty="0" err="1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제출자격</a:t>
            </a:r>
            <a:endParaRPr lang="ko-KR" altLang="en-US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가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r>
              <a:rPr lang="en-US" altLang="ko-KR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5</a:t>
            </a:r>
            <a:r>
              <a:rPr lang="ko-KR" altLang="en-US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학기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이상 등록한 원생 </a:t>
            </a:r>
          </a:p>
          <a:p>
            <a:pPr fontAlgn="base" latinLnBrk="1"/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나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소정의 연구지도학점을 취득하고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외국어 및 종합학력시험에 합격한 학생</a:t>
            </a:r>
          </a:p>
          <a:p>
            <a:pPr fontAlgn="base" latinLnBrk="1"/>
            <a:r>
              <a:rPr lang="en-US" altLang="ko-KR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 </a:t>
            </a:r>
            <a:r>
              <a:rPr lang="ko-KR" altLang="en-US" sz="1400" b="1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논문심사 신청</a:t>
            </a:r>
            <a:endParaRPr lang="ko-KR" altLang="en-US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pPr fontAlgn="base" latinLnBrk="1"/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 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- 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매 학기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5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월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11</a:t>
            </a:r>
            <a:r>
              <a:rPr lang="ko-KR" altLang="en-US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월경에 정해진 기간에 신청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.</a:t>
            </a:r>
          </a:p>
          <a:p>
            <a:pPr fontAlgn="base" latinLnBrk="1"/>
            <a:endParaRPr lang="ko-KR" altLang="en-US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81964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1468</TotalTime>
  <Words>2349</Words>
  <Application>Microsoft Office PowerPoint</Application>
  <PresentationFormat>A4 용지(210x297mm)</PresentationFormat>
  <Paragraphs>404</Paragraphs>
  <Slides>23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31" baseType="lpstr">
      <vt:lpstr>나눔고딕</vt:lpstr>
      <vt:lpstr>나눔고딕 ExtraBold</vt:lpstr>
      <vt:lpstr>나눔바른펜</vt:lpstr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과별 모임 장소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ICCT</dc:creator>
  <cp:lastModifiedBy>Windows 사용자</cp:lastModifiedBy>
  <cp:revision>129</cp:revision>
  <cp:lastPrinted>2023-02-15T05:06:51Z</cp:lastPrinted>
  <dcterms:created xsi:type="dcterms:W3CDTF">2016-10-11T23:59:17Z</dcterms:created>
  <dcterms:modified xsi:type="dcterms:W3CDTF">2023-02-15T05:10:04Z</dcterms:modified>
</cp:coreProperties>
</file>