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32"/>
  </p:notesMasterIdLst>
  <p:sldIdLst>
    <p:sldId id="256" r:id="rId2"/>
    <p:sldId id="289" r:id="rId3"/>
    <p:sldId id="266" r:id="rId4"/>
    <p:sldId id="290" r:id="rId5"/>
    <p:sldId id="268" r:id="rId6"/>
    <p:sldId id="269" r:id="rId7"/>
    <p:sldId id="267" r:id="rId8"/>
    <p:sldId id="270" r:id="rId9"/>
    <p:sldId id="272" r:id="rId10"/>
    <p:sldId id="274" r:id="rId11"/>
    <p:sldId id="273" r:id="rId12"/>
    <p:sldId id="297" r:id="rId13"/>
    <p:sldId id="271" r:id="rId14"/>
    <p:sldId id="275" r:id="rId15"/>
    <p:sldId id="291" r:id="rId16"/>
    <p:sldId id="276" r:id="rId17"/>
    <p:sldId id="277" r:id="rId18"/>
    <p:sldId id="292" r:id="rId19"/>
    <p:sldId id="279" r:id="rId20"/>
    <p:sldId id="280" r:id="rId21"/>
    <p:sldId id="281" r:id="rId22"/>
    <p:sldId id="293" r:id="rId23"/>
    <p:sldId id="282" r:id="rId24"/>
    <p:sldId id="283" r:id="rId25"/>
    <p:sldId id="284" r:id="rId26"/>
    <p:sldId id="294" r:id="rId27"/>
    <p:sldId id="286" r:id="rId28"/>
    <p:sldId id="287" r:id="rId29"/>
    <p:sldId id="295" r:id="rId30"/>
    <p:sldId id="296" r:id="rId31"/>
  </p:sldIdLst>
  <p:sldSz cx="9906000" cy="6858000" type="A4"/>
  <p:notesSz cx="6797675" cy="9926638"/>
  <p:embeddedFontLs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Calibri Light" panose="020F0302020204030204" pitchFamily="34" charset="0"/>
      <p:regular r:id="rId37"/>
      <p:italic r:id="rId38"/>
    </p:embeddedFont>
    <p:embeddedFont>
      <p:font typeface="경기천년바탕 Bold" panose="02020803020101020101" pitchFamily="18" charset="-127"/>
      <p:bold r:id="rId39"/>
    </p:embeddedFont>
    <p:embeddedFont>
      <p:font typeface="경기천년제목 Bold" panose="02020803020101020101" pitchFamily="18" charset="-127"/>
      <p:bold r:id="rId40"/>
    </p:embeddedFont>
    <p:embeddedFont>
      <p:font typeface="맑은 고딕" panose="020B0503020000020004" pitchFamily="50" charset="-127"/>
      <p:regular r:id="rId41"/>
      <p:bold r:id="rId42"/>
    </p:embeddedFont>
    <p:embeddedFont>
      <p:font typeface="배달의민족 도현" panose="020B0600000101010101" pitchFamily="50" charset="-127"/>
      <p:regular r:id="rId4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898"/>
    <a:srgbClr val="FFFF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73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074" y="8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93677B-EACE-48CB-B0DE-05B6E6A81203}" type="datetimeFigureOut">
              <a:rPr lang="ko-KR" altLang="en-US" smtClean="0"/>
              <a:t>2023-08-24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79488" y="1241425"/>
            <a:ext cx="48387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549C7A-D306-4E88-9AAA-DB95D2B354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5814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49C7A-D306-4E88-9AAA-DB95D2B354C9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48789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49C7A-D306-4E88-9AAA-DB95D2B354C9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34890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49C7A-D306-4E88-9AAA-DB95D2B354C9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76916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49C7A-D306-4E88-9AAA-DB95D2B354C9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456529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49C7A-D306-4E88-9AAA-DB95D2B354C9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7901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49C7A-D306-4E88-9AAA-DB95D2B354C9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91262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49C7A-D306-4E88-9AAA-DB95D2B354C9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75332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49C7A-D306-4E88-9AAA-DB95D2B354C9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32062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49C7A-D306-4E88-9AAA-DB95D2B354C9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68186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49C7A-D306-4E88-9AAA-DB95D2B354C9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6165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49C7A-D306-4E88-9AAA-DB95D2B354C9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2795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49C7A-D306-4E88-9AAA-DB95D2B354C9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05240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49C7A-D306-4E88-9AAA-DB95D2B354C9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28176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49C7A-D306-4E88-9AAA-DB95D2B354C9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148928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49C7A-D306-4E88-9AAA-DB95D2B354C9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27827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49C7A-D306-4E88-9AAA-DB95D2B354C9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01144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49C7A-D306-4E88-9AAA-DB95D2B354C9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589893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49C7A-D306-4E88-9AAA-DB95D2B354C9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97330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49C7A-D306-4E88-9AAA-DB95D2B354C9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406499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49C7A-D306-4E88-9AAA-DB95D2B354C9}" type="slidenum">
              <a:rPr lang="ko-KR" altLang="en-US" smtClean="0"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4773494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49C7A-D306-4E88-9AAA-DB95D2B354C9}" type="slidenum">
              <a:rPr lang="ko-KR" altLang="en-US" smtClean="0"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173291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49C7A-D306-4E88-9AAA-DB95D2B354C9}" type="slidenum">
              <a:rPr lang="ko-KR" altLang="en-US" smtClean="0"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1136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49C7A-D306-4E88-9AAA-DB95D2B354C9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091419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49C7A-D306-4E88-9AAA-DB95D2B354C9}" type="slidenum">
              <a:rPr lang="ko-KR" altLang="en-US" smtClean="0"/>
              <a:t>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001810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49C7A-D306-4E88-9AAA-DB95D2B354C9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207357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49C7A-D306-4E88-9AAA-DB95D2B354C9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78512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49C7A-D306-4E88-9AAA-DB95D2B354C9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1324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49C7A-D306-4E88-9AAA-DB95D2B354C9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20887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49C7A-D306-4E88-9AAA-DB95D2B354C9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89346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49C7A-D306-4E88-9AAA-DB95D2B354C9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694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B5B8D-AFC3-4A6F-BEF4-11B97F04E494}" type="datetimeFigureOut">
              <a:rPr lang="ko-KR" altLang="en-US" smtClean="0"/>
              <a:t>2023-08-24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0E00F-12FC-484B-80FD-737304D6A2C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9903686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B5B8D-AFC3-4A6F-BEF4-11B97F04E494}" type="datetimeFigureOut">
              <a:rPr lang="ko-KR" altLang="en-US" smtClean="0"/>
              <a:t>2023-08-24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0E00F-12FC-484B-80FD-737304D6A2C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3122846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B5B8D-AFC3-4A6F-BEF4-11B97F04E494}" type="datetimeFigureOut">
              <a:rPr lang="ko-KR" altLang="en-US" smtClean="0"/>
              <a:t>2023-08-24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0E00F-12FC-484B-80FD-737304D6A2C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46318919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B5B8D-AFC3-4A6F-BEF4-11B97F04E494}" type="datetimeFigureOut">
              <a:rPr lang="ko-KR" altLang="en-US" smtClean="0"/>
              <a:t>2023-08-24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0E00F-12FC-484B-80FD-737304D6A2C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7214460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B5B8D-AFC3-4A6F-BEF4-11B97F04E494}" type="datetimeFigureOut">
              <a:rPr lang="ko-KR" altLang="en-US" smtClean="0"/>
              <a:t>2023-08-24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0E00F-12FC-484B-80FD-737304D6A2C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85631804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B5B8D-AFC3-4A6F-BEF4-11B97F04E494}" type="datetimeFigureOut">
              <a:rPr lang="ko-KR" altLang="en-US" smtClean="0"/>
              <a:t>2023-08-24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0E00F-12FC-484B-80FD-737304D6A2C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7532312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B5B8D-AFC3-4A6F-BEF4-11B97F04E494}" type="datetimeFigureOut">
              <a:rPr lang="ko-KR" altLang="en-US" smtClean="0"/>
              <a:t>2023-08-24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0E00F-12FC-484B-80FD-737304D6A2C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4193252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B5B8D-AFC3-4A6F-BEF4-11B97F04E494}" type="datetimeFigureOut">
              <a:rPr lang="ko-KR" altLang="en-US" smtClean="0"/>
              <a:t>2023-08-24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0E00F-12FC-484B-80FD-737304D6A2C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89305459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B5B8D-AFC3-4A6F-BEF4-11B97F04E494}" type="datetimeFigureOut">
              <a:rPr lang="ko-KR" altLang="en-US" smtClean="0"/>
              <a:t>2023-08-24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0E00F-12FC-484B-80FD-737304D6A2C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0138409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B5B8D-AFC3-4A6F-BEF4-11B97F04E494}" type="datetimeFigureOut">
              <a:rPr lang="ko-KR" altLang="en-US" smtClean="0"/>
              <a:t>2023-08-24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0E00F-12FC-484B-80FD-737304D6A2C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5492143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B5B8D-AFC3-4A6F-BEF4-11B97F04E494}" type="datetimeFigureOut">
              <a:rPr lang="ko-KR" altLang="en-US" smtClean="0"/>
              <a:t>2023-08-24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0E00F-12FC-484B-80FD-737304D6A2C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1803293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DB5B8D-AFC3-4A6F-BEF4-11B97F04E494}" type="datetimeFigureOut">
              <a:rPr lang="ko-KR" altLang="en-US" smtClean="0"/>
              <a:t>2023-08-24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0E00F-12FC-484B-80FD-737304D6A2C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90844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>
            <a:extLst>
              <a:ext uri="{FF2B5EF4-FFF2-40B4-BE49-F238E27FC236}">
                <a16:creationId xmlns:a16="http://schemas.microsoft.com/office/drawing/2014/main" id="{5195B9AA-B968-45F8-B844-7FB914E89C77}"/>
              </a:ext>
            </a:extLst>
          </p:cNvPr>
          <p:cNvSpPr/>
          <p:nvPr/>
        </p:nvSpPr>
        <p:spPr>
          <a:xfrm>
            <a:off x="0" y="6239398"/>
            <a:ext cx="9906000" cy="60419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1994392"/>
            <a:ext cx="99060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b="1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2023</a:t>
            </a:r>
            <a:r>
              <a:rPr lang="ko-KR" altLang="en-US" sz="6000" b="1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학년도 후기 </a:t>
            </a:r>
            <a:endParaRPr lang="en-US" altLang="ko-KR" sz="6000" b="1" dirty="0"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  <a:p>
            <a:pPr algn="ctr"/>
            <a:endParaRPr lang="en-US" altLang="ko-KR" sz="1000" b="1" dirty="0"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  <a:p>
            <a:pPr algn="ctr"/>
            <a:r>
              <a:rPr lang="ko-KR" altLang="en-US" sz="8800" b="1" dirty="0" err="1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교학안내</a:t>
            </a:r>
            <a:endParaRPr lang="ko-KR" altLang="en-US" sz="8800" b="1" dirty="0"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BFDA0C06-9930-4825-9115-BF06DC25B828}"/>
              </a:ext>
            </a:extLst>
          </p:cNvPr>
          <p:cNvSpPr/>
          <p:nvPr/>
        </p:nvSpPr>
        <p:spPr>
          <a:xfrm>
            <a:off x="0" y="1"/>
            <a:ext cx="9906000" cy="604194"/>
          </a:xfrm>
          <a:prstGeom prst="rect">
            <a:avLst/>
          </a:prstGeom>
          <a:solidFill>
            <a:srgbClr val="0048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6" name="Picture 2" descr="로고] 단국대학교 로고 AI 파일 공유 + png 파일(시그니처,앰블럼,심벌마크) : 네이버 블로그">
            <a:extLst>
              <a:ext uri="{FF2B5EF4-FFF2-40B4-BE49-F238E27FC236}">
                <a16:creationId xmlns:a16="http://schemas.microsoft.com/office/drawing/2014/main" id="{864C1DE0-2311-4DE9-B42B-30EEC8DFA5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09" b="40763"/>
          <a:stretch/>
        </p:blipFill>
        <p:spPr bwMode="auto">
          <a:xfrm>
            <a:off x="-9525" y="518469"/>
            <a:ext cx="3485916" cy="691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912F0FE-23E5-4970-B649-0677C439F089}"/>
              </a:ext>
            </a:extLst>
          </p:cNvPr>
          <p:cNvSpPr txBox="1"/>
          <p:nvPr/>
        </p:nvSpPr>
        <p:spPr>
          <a:xfrm>
            <a:off x="-9525" y="4527685"/>
            <a:ext cx="990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-2023.08.23.-</a:t>
            </a:r>
            <a:endParaRPr lang="ko-KR" altLang="en-US" sz="3200" dirty="0"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EE32E1C0-54E1-4431-A911-DFF9CF6D89FB}"/>
              </a:ext>
            </a:extLst>
          </p:cNvPr>
          <p:cNvSpPr/>
          <p:nvPr/>
        </p:nvSpPr>
        <p:spPr>
          <a:xfrm>
            <a:off x="0" y="6339531"/>
            <a:ext cx="9906000" cy="51846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0" y="6367014"/>
            <a:ext cx="990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>
                <a:solidFill>
                  <a:schemeClr val="bg1">
                    <a:lumMod val="95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단국대학교 행정법무대학원</a:t>
            </a:r>
          </a:p>
        </p:txBody>
      </p:sp>
    </p:spTree>
    <p:extLst>
      <p:ext uri="{BB962C8B-B14F-4D97-AF65-F5344CB8AC3E}">
        <p14:creationId xmlns:p14="http://schemas.microsoft.com/office/powerpoint/2010/main" val="37092495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5480" y="1168617"/>
            <a:ext cx="4774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▢ 학위 논문 대체</a:t>
            </a:r>
            <a:endParaRPr lang="en-US" altLang="ko-KR" sz="2800" b="1" dirty="0"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2338" y="1689544"/>
            <a:ext cx="96557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1"/>
            <a:r>
              <a:rPr lang="en-US" altLang="ko-KR" sz="1600" b="1" dirty="0">
                <a:solidFill>
                  <a:srgbClr val="004898"/>
                </a:solidFill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1. </a:t>
            </a:r>
            <a:r>
              <a:rPr lang="ko-KR" altLang="en-US" sz="1600" b="1" dirty="0">
                <a:solidFill>
                  <a:srgbClr val="004898"/>
                </a:solidFill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대 상</a:t>
            </a:r>
            <a:r>
              <a:rPr lang="ko-KR" altLang="en-US" sz="1600" dirty="0">
                <a:solidFill>
                  <a:srgbClr val="004898"/>
                </a:solidFill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 </a:t>
            </a:r>
            <a:r>
              <a:rPr lang="en-US" altLang="ko-KR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: </a:t>
            </a:r>
            <a:r>
              <a:rPr lang="ko-KR" altLang="en-US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전체 학과</a:t>
            </a:r>
          </a:p>
          <a:p>
            <a:pPr fontAlgn="base" latinLnBrk="1"/>
            <a:r>
              <a:rPr lang="en-US" altLang="ko-KR" sz="1600" b="1" dirty="0">
                <a:solidFill>
                  <a:srgbClr val="004898"/>
                </a:solidFill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2. </a:t>
            </a:r>
            <a:r>
              <a:rPr lang="ko-KR" altLang="en-US" sz="1600" b="1" dirty="0">
                <a:solidFill>
                  <a:srgbClr val="004898"/>
                </a:solidFill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자 격 </a:t>
            </a:r>
            <a:r>
              <a:rPr lang="en-US" altLang="ko-KR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: </a:t>
            </a:r>
            <a:r>
              <a:rPr lang="ko-KR" altLang="en-US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졸업자격시험에 합격하고</a:t>
            </a:r>
            <a:r>
              <a:rPr lang="en-US" altLang="ko-KR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, </a:t>
            </a:r>
            <a:r>
              <a:rPr lang="ko-KR" altLang="en-US" sz="1600" dirty="0" err="1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논문대체</a:t>
            </a:r>
            <a:r>
              <a:rPr lang="ko-KR" altLang="en-US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 </a:t>
            </a:r>
            <a:r>
              <a:rPr lang="en-US" altLang="ko-KR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6</a:t>
            </a:r>
            <a:r>
              <a:rPr lang="ko-KR" altLang="en-US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학점 </a:t>
            </a:r>
            <a:r>
              <a:rPr lang="en-US" altLang="ko-KR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(</a:t>
            </a:r>
            <a:r>
              <a:rPr lang="ko-KR" altLang="en-US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사회복지학과</a:t>
            </a:r>
            <a:r>
              <a:rPr lang="en-US" altLang="ko-KR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, </a:t>
            </a:r>
            <a:r>
              <a:rPr lang="ko-KR" altLang="en-US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가족상담학과는 </a:t>
            </a:r>
            <a:r>
              <a:rPr lang="en-US" altLang="ko-KR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9</a:t>
            </a:r>
            <a:r>
              <a:rPr lang="ko-KR" altLang="en-US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학점</a:t>
            </a:r>
            <a:r>
              <a:rPr lang="en-US" altLang="ko-KR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)</a:t>
            </a:r>
            <a:r>
              <a:rPr lang="ko-KR" altLang="en-US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을 </a:t>
            </a:r>
            <a:r>
              <a:rPr lang="en-US" altLang="ko-KR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5</a:t>
            </a:r>
            <a:r>
              <a:rPr lang="ko-KR" altLang="en-US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학기에 </a:t>
            </a:r>
            <a:endParaRPr lang="en-US" altLang="ko-KR" sz="1600" dirty="0">
              <a:latin typeface="경기천년바탕 Bold" panose="02020803020101020101" pitchFamily="18" charset="-127"/>
              <a:ea typeface="경기천년바탕 Bold" panose="02020803020101020101" pitchFamily="18" charset="-127"/>
            </a:endParaRPr>
          </a:p>
          <a:p>
            <a:pPr fontAlgn="base" latinLnBrk="1"/>
            <a:r>
              <a:rPr lang="en-US" altLang="ko-KR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              </a:t>
            </a:r>
            <a:r>
              <a:rPr lang="ko-KR" altLang="en-US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추가이수</a:t>
            </a:r>
            <a:r>
              <a:rPr lang="en-US" altLang="ko-KR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(B</a:t>
            </a:r>
            <a:r>
              <a:rPr lang="ko-KR" altLang="en-US" sz="1600" dirty="0" err="1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학점이상</a:t>
            </a:r>
            <a:r>
              <a:rPr lang="en-US" altLang="ko-KR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)</a:t>
            </a:r>
            <a:r>
              <a:rPr lang="ko-KR" altLang="en-US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하였을 경우 논문제출과  동등한 자격으로 인정</a:t>
            </a:r>
          </a:p>
          <a:p>
            <a:pPr fontAlgn="base" latinLnBrk="1"/>
            <a:r>
              <a:rPr lang="en-US" altLang="ko-KR" sz="1600" b="1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              ※ </a:t>
            </a:r>
            <a:r>
              <a:rPr lang="ko-KR" altLang="en-US" sz="1600" b="1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학위논문대체  </a:t>
            </a:r>
            <a:r>
              <a:rPr lang="en-US" altLang="ko-KR" sz="1600" b="1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B</a:t>
            </a:r>
            <a:r>
              <a:rPr lang="ko-KR" altLang="en-US" sz="1600" b="1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학점 미만일 경우 졸업불가</a:t>
            </a:r>
            <a:endParaRPr lang="ko-KR" altLang="en-US" sz="1600" dirty="0">
              <a:latin typeface="경기천년바탕 Bold" panose="02020803020101020101" pitchFamily="18" charset="-127"/>
              <a:ea typeface="경기천년바탕 Bold" panose="02020803020101020101" pitchFamily="18" charset="-127"/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A72BE084-6353-408E-A4E2-55AB1378DC27}"/>
              </a:ext>
            </a:extLst>
          </p:cNvPr>
          <p:cNvSpPr/>
          <p:nvPr/>
        </p:nvSpPr>
        <p:spPr>
          <a:xfrm>
            <a:off x="0" y="1"/>
            <a:ext cx="9906000" cy="518469"/>
          </a:xfrm>
          <a:prstGeom prst="rect">
            <a:avLst/>
          </a:prstGeom>
          <a:solidFill>
            <a:srgbClr val="0048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9" name="Picture 2" descr="로고] 단국대학교 로고 AI 파일 공유 + png 파일(시그니처,앰블럼,심벌마크) : 네이버 블로그">
            <a:extLst>
              <a:ext uri="{FF2B5EF4-FFF2-40B4-BE49-F238E27FC236}">
                <a16:creationId xmlns:a16="http://schemas.microsoft.com/office/drawing/2014/main" id="{E8F52FD6-1842-4B89-B93D-81525CBD53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09" b="40763"/>
          <a:stretch/>
        </p:blipFill>
        <p:spPr bwMode="auto">
          <a:xfrm>
            <a:off x="-9525" y="459747"/>
            <a:ext cx="2417165" cy="47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이등변 삼각형 29">
            <a:extLst>
              <a:ext uri="{FF2B5EF4-FFF2-40B4-BE49-F238E27FC236}">
                <a16:creationId xmlns:a16="http://schemas.microsoft.com/office/drawing/2014/main" id="{03F6FBD9-B068-4BBF-9AFC-710069D73CC4}"/>
              </a:ext>
            </a:extLst>
          </p:cNvPr>
          <p:cNvSpPr/>
          <p:nvPr/>
        </p:nvSpPr>
        <p:spPr>
          <a:xfrm>
            <a:off x="5862035" y="351851"/>
            <a:ext cx="266700" cy="18509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이등변 삼각형 30">
            <a:extLst>
              <a:ext uri="{FF2B5EF4-FFF2-40B4-BE49-F238E27FC236}">
                <a16:creationId xmlns:a16="http://schemas.microsoft.com/office/drawing/2014/main" id="{8730C01D-E501-4AB1-BB0F-3E9C97CA21D3}"/>
              </a:ext>
            </a:extLst>
          </p:cNvPr>
          <p:cNvSpPr/>
          <p:nvPr/>
        </p:nvSpPr>
        <p:spPr>
          <a:xfrm>
            <a:off x="6578926" y="341815"/>
            <a:ext cx="266700" cy="18509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이등변 삼각형 31">
            <a:extLst>
              <a:ext uri="{FF2B5EF4-FFF2-40B4-BE49-F238E27FC236}">
                <a16:creationId xmlns:a16="http://schemas.microsoft.com/office/drawing/2014/main" id="{51477E81-B0FF-48B6-BE92-1EDF38BC7231}"/>
              </a:ext>
            </a:extLst>
          </p:cNvPr>
          <p:cNvSpPr/>
          <p:nvPr/>
        </p:nvSpPr>
        <p:spPr>
          <a:xfrm>
            <a:off x="7295817" y="339621"/>
            <a:ext cx="266700" cy="18509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이등변 삼각형 32">
            <a:extLst>
              <a:ext uri="{FF2B5EF4-FFF2-40B4-BE49-F238E27FC236}">
                <a16:creationId xmlns:a16="http://schemas.microsoft.com/office/drawing/2014/main" id="{A7B922D6-D8AB-437E-96C9-0ABBB0D3D013}"/>
              </a:ext>
            </a:extLst>
          </p:cNvPr>
          <p:cNvSpPr/>
          <p:nvPr/>
        </p:nvSpPr>
        <p:spPr>
          <a:xfrm>
            <a:off x="8012708" y="339621"/>
            <a:ext cx="266700" cy="18509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C6AEDCD-DFAF-461D-A777-8F64D34CDCF7}"/>
              </a:ext>
            </a:extLst>
          </p:cNvPr>
          <p:cNvSpPr txBox="1"/>
          <p:nvPr/>
        </p:nvSpPr>
        <p:spPr>
          <a:xfrm>
            <a:off x="5828698" y="0"/>
            <a:ext cx="300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chemeClr val="bg2">
                    <a:lumMod val="50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1</a:t>
            </a:r>
            <a:endParaRPr lang="ko-KR" altLang="en-US" sz="2000" dirty="0">
              <a:solidFill>
                <a:schemeClr val="bg2">
                  <a:lumMod val="50000"/>
                </a:schemeClr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F04EFDA-6E33-4A18-B183-9C4B08562D65}"/>
              </a:ext>
            </a:extLst>
          </p:cNvPr>
          <p:cNvSpPr txBox="1"/>
          <p:nvPr/>
        </p:nvSpPr>
        <p:spPr>
          <a:xfrm>
            <a:off x="6545588" y="0"/>
            <a:ext cx="300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2</a:t>
            </a:r>
            <a:endParaRPr lang="ko-KR" altLang="en-US" sz="2000" dirty="0">
              <a:solidFill>
                <a:schemeClr val="bg1"/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1FB3758-98A9-4EB3-970C-0DFF35D1FB1C}"/>
              </a:ext>
            </a:extLst>
          </p:cNvPr>
          <p:cNvSpPr txBox="1"/>
          <p:nvPr/>
        </p:nvSpPr>
        <p:spPr>
          <a:xfrm>
            <a:off x="7262479" y="0"/>
            <a:ext cx="300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chemeClr val="bg2">
                    <a:lumMod val="50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3</a:t>
            </a:r>
            <a:endParaRPr lang="ko-KR" altLang="en-US" sz="2000" dirty="0">
              <a:solidFill>
                <a:schemeClr val="bg2">
                  <a:lumMod val="50000"/>
                </a:schemeClr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9B880F4-10CE-43A4-B41A-745BFA2D462C}"/>
              </a:ext>
            </a:extLst>
          </p:cNvPr>
          <p:cNvSpPr txBox="1"/>
          <p:nvPr/>
        </p:nvSpPr>
        <p:spPr>
          <a:xfrm>
            <a:off x="7979370" y="0"/>
            <a:ext cx="300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chemeClr val="bg2">
                    <a:lumMod val="50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4</a:t>
            </a:r>
            <a:endParaRPr lang="ko-KR" altLang="en-US" sz="2000" dirty="0">
              <a:solidFill>
                <a:schemeClr val="bg2">
                  <a:lumMod val="50000"/>
                </a:schemeClr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38" name="이등변 삼각형 37">
            <a:extLst>
              <a:ext uri="{FF2B5EF4-FFF2-40B4-BE49-F238E27FC236}">
                <a16:creationId xmlns:a16="http://schemas.microsoft.com/office/drawing/2014/main" id="{715FD441-9D27-4BE5-A0E5-8380CA0E1AA0}"/>
              </a:ext>
            </a:extLst>
          </p:cNvPr>
          <p:cNvSpPr/>
          <p:nvPr/>
        </p:nvSpPr>
        <p:spPr>
          <a:xfrm>
            <a:off x="8762937" y="346807"/>
            <a:ext cx="266700" cy="18509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이등변 삼각형 38">
            <a:extLst>
              <a:ext uri="{FF2B5EF4-FFF2-40B4-BE49-F238E27FC236}">
                <a16:creationId xmlns:a16="http://schemas.microsoft.com/office/drawing/2014/main" id="{C7DE2CC4-945D-4733-8263-0DC2EEBB04CF}"/>
              </a:ext>
            </a:extLst>
          </p:cNvPr>
          <p:cNvSpPr/>
          <p:nvPr/>
        </p:nvSpPr>
        <p:spPr>
          <a:xfrm>
            <a:off x="9479828" y="339621"/>
            <a:ext cx="266700" cy="18509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BFB4AA2-CF8D-4B7A-A6E8-F15C62549DED}"/>
              </a:ext>
            </a:extLst>
          </p:cNvPr>
          <p:cNvSpPr txBox="1"/>
          <p:nvPr/>
        </p:nvSpPr>
        <p:spPr>
          <a:xfrm>
            <a:off x="8729599" y="0"/>
            <a:ext cx="300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chemeClr val="bg2">
                    <a:lumMod val="50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5</a:t>
            </a:r>
            <a:endParaRPr lang="ko-KR" altLang="en-US" sz="2000" dirty="0">
              <a:solidFill>
                <a:schemeClr val="bg2">
                  <a:lumMod val="50000"/>
                </a:schemeClr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6178969-3C1D-48FF-9AB0-F50C3289D9DC}"/>
              </a:ext>
            </a:extLst>
          </p:cNvPr>
          <p:cNvSpPr txBox="1"/>
          <p:nvPr/>
        </p:nvSpPr>
        <p:spPr>
          <a:xfrm>
            <a:off x="9446490" y="0"/>
            <a:ext cx="300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chemeClr val="bg2">
                    <a:lumMod val="50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6</a:t>
            </a:r>
            <a:endParaRPr lang="ko-KR" altLang="en-US" sz="2000" dirty="0">
              <a:solidFill>
                <a:schemeClr val="bg2">
                  <a:lumMod val="50000"/>
                </a:schemeClr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B4D62AB-19FB-4BA6-9567-8720DA2520D0}"/>
              </a:ext>
            </a:extLst>
          </p:cNvPr>
          <p:cNvSpPr txBox="1"/>
          <p:nvPr/>
        </p:nvSpPr>
        <p:spPr>
          <a:xfrm>
            <a:off x="159472" y="35261"/>
            <a:ext cx="5543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&lt;</a:t>
            </a:r>
            <a:r>
              <a:rPr lang="ko-KR" altLang="en-US" sz="2400" dirty="0">
                <a:solidFill>
                  <a:schemeClr val="bg1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주요 학사 내용</a:t>
            </a:r>
            <a:r>
              <a:rPr lang="en-US" altLang="ko-KR" sz="2400" dirty="0">
                <a:solidFill>
                  <a:schemeClr val="bg1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&gt;</a:t>
            </a:r>
            <a:endParaRPr lang="ko-KR" altLang="en-US" sz="2400" dirty="0">
              <a:solidFill>
                <a:schemeClr val="bg1"/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961D47F-003E-4B01-B415-B1468B3DAD83}"/>
              </a:ext>
            </a:extLst>
          </p:cNvPr>
          <p:cNvSpPr txBox="1"/>
          <p:nvPr/>
        </p:nvSpPr>
        <p:spPr>
          <a:xfrm>
            <a:off x="352338" y="2973493"/>
            <a:ext cx="47099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▢ </a:t>
            </a:r>
            <a:r>
              <a:rPr lang="ko-KR" altLang="en-US" sz="2800" b="1" dirty="0" err="1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논문지도</a:t>
            </a:r>
            <a:r>
              <a:rPr lang="ko-KR" altLang="en-US" sz="2800" b="1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 </a:t>
            </a:r>
            <a:r>
              <a:rPr lang="ko-KR" altLang="en-US" sz="2800" b="1" dirty="0" err="1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교수선정</a:t>
            </a:r>
            <a:r>
              <a:rPr lang="ko-KR" altLang="en-US" sz="2800" b="1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 및 </a:t>
            </a:r>
            <a:r>
              <a:rPr lang="ko-KR" altLang="en-US" sz="2800" b="1" dirty="0" err="1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논문지도</a:t>
            </a:r>
            <a:endParaRPr lang="en-US" altLang="ko-KR" sz="2800" b="1" dirty="0"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D42325A-6C7D-4C51-B170-DF283952D93D}"/>
              </a:ext>
            </a:extLst>
          </p:cNvPr>
          <p:cNvSpPr txBox="1"/>
          <p:nvPr/>
        </p:nvSpPr>
        <p:spPr>
          <a:xfrm>
            <a:off x="352339" y="3496713"/>
            <a:ext cx="95798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1"/>
            <a:r>
              <a:rPr lang="en-US" altLang="ko-KR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1. </a:t>
            </a:r>
            <a:r>
              <a:rPr lang="ko-KR" altLang="en-US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지도교수를 정하여 </a:t>
            </a:r>
            <a:r>
              <a:rPr lang="ko-KR" altLang="en-US" sz="1600" dirty="0" err="1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논문지도</a:t>
            </a:r>
            <a:r>
              <a:rPr lang="ko-KR" altLang="en-US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 및 </a:t>
            </a:r>
            <a:r>
              <a:rPr lang="ko-KR" altLang="en-US" sz="1600" dirty="0" err="1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연구지도를</a:t>
            </a:r>
            <a:r>
              <a:rPr lang="ko-KR" altLang="en-US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 받아야 함</a:t>
            </a:r>
            <a:r>
              <a:rPr lang="en-US" altLang="ko-KR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.</a:t>
            </a:r>
            <a:endParaRPr lang="ko-KR" altLang="en-US" sz="1600" dirty="0">
              <a:latin typeface="경기천년바탕 Bold" panose="02020803020101020101" pitchFamily="18" charset="-127"/>
              <a:ea typeface="경기천년바탕 Bold" panose="02020803020101020101" pitchFamily="18" charset="-127"/>
            </a:endParaRPr>
          </a:p>
          <a:p>
            <a:pPr fontAlgn="base" latinLnBrk="1"/>
            <a:r>
              <a:rPr lang="en-US" altLang="ko-KR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2. </a:t>
            </a:r>
            <a:r>
              <a:rPr lang="en-US" altLang="ko-KR" sz="1600" b="1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2</a:t>
            </a:r>
            <a:r>
              <a:rPr lang="ko-KR" altLang="en-US" sz="1600" b="1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개 학기 이수 중 신청기간에 </a:t>
            </a:r>
            <a:r>
              <a:rPr lang="ko-KR" altLang="en-US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 학과 주임교수와 협의하여 논문 지도교수를 정하고 </a:t>
            </a:r>
            <a:endParaRPr lang="en-US" altLang="ko-KR" sz="1600" dirty="0">
              <a:latin typeface="경기천년바탕 Bold" panose="02020803020101020101" pitchFamily="18" charset="-127"/>
              <a:ea typeface="경기천년바탕 Bold" panose="02020803020101020101" pitchFamily="18" charset="-127"/>
            </a:endParaRPr>
          </a:p>
          <a:p>
            <a:pPr fontAlgn="base" latinLnBrk="1"/>
            <a:r>
              <a:rPr lang="en-US" altLang="ko-KR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   </a:t>
            </a:r>
            <a:r>
              <a:rPr lang="ko-KR" altLang="en-US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지도교수 동의를 받아 </a:t>
            </a:r>
            <a:r>
              <a:rPr lang="ko-KR" altLang="en-US" sz="1600" b="1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신청서를 </a:t>
            </a:r>
            <a:r>
              <a:rPr lang="ko-KR" altLang="en-US" sz="1600" b="1" dirty="0" err="1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교학행정팀에</a:t>
            </a:r>
            <a:r>
              <a:rPr lang="ko-KR" altLang="en-US" sz="1600" b="1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 제출</a:t>
            </a:r>
            <a:r>
              <a:rPr lang="ko-KR" altLang="en-US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함</a:t>
            </a:r>
            <a:r>
              <a:rPr lang="en-US" altLang="ko-KR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.(</a:t>
            </a:r>
            <a:r>
              <a:rPr lang="ko-KR" altLang="en-US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홈페이지 양식</a:t>
            </a:r>
            <a:r>
              <a:rPr lang="en-US" altLang="ko-KR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)</a:t>
            </a:r>
            <a:endParaRPr lang="ko-KR" altLang="en-US" sz="1600" dirty="0">
              <a:latin typeface="경기천년바탕 Bold" panose="02020803020101020101" pitchFamily="18" charset="-127"/>
              <a:ea typeface="경기천년바탕 Bold" panose="02020803020101020101" pitchFamily="18" charset="-127"/>
            </a:endParaRPr>
          </a:p>
          <a:p>
            <a:pPr fontAlgn="base"/>
            <a:r>
              <a:rPr lang="en-US" altLang="ko-KR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3. </a:t>
            </a:r>
            <a:r>
              <a:rPr lang="ko-KR" altLang="en-US" sz="1600" dirty="0" err="1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웹정보시스템→지도교수</a:t>
            </a:r>
            <a:r>
              <a:rPr lang="ko-KR" altLang="en-US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 입력 후 </a:t>
            </a:r>
            <a:r>
              <a:rPr lang="ko-KR" altLang="en-US" sz="1600" dirty="0" err="1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저장→출력→교수날인→교학행정팀에</a:t>
            </a:r>
            <a:r>
              <a:rPr lang="ko-KR" altLang="en-US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 제출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5C9C8B3-3276-4645-BFDF-AE6391F45E9D}"/>
              </a:ext>
            </a:extLst>
          </p:cNvPr>
          <p:cNvSpPr txBox="1"/>
          <p:nvPr/>
        </p:nvSpPr>
        <p:spPr>
          <a:xfrm>
            <a:off x="352338" y="4783919"/>
            <a:ext cx="38252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▢ 연구윤리교육</a:t>
            </a:r>
            <a:endParaRPr lang="en-US" altLang="ko-KR" sz="2800" b="1" dirty="0"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2D4587A-DBF9-4BBD-A6ED-C15200C98A07}"/>
              </a:ext>
            </a:extLst>
          </p:cNvPr>
          <p:cNvSpPr txBox="1"/>
          <p:nvPr/>
        </p:nvSpPr>
        <p:spPr>
          <a:xfrm>
            <a:off x="352338" y="5308756"/>
            <a:ext cx="95536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1"/>
            <a:r>
              <a:rPr lang="en-US" altLang="ko-KR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1. </a:t>
            </a:r>
            <a:r>
              <a:rPr lang="ko-KR" altLang="en-US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논문제출자격 필수요건</a:t>
            </a:r>
          </a:p>
          <a:p>
            <a:pPr fontAlgn="base" latinLnBrk="1"/>
            <a:r>
              <a:rPr lang="en-US" altLang="ko-KR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2. </a:t>
            </a:r>
            <a:r>
              <a:rPr lang="ko-KR" altLang="en-US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학위청구논문 심사신청서 제출 전까지 연구윤리 이수확인서를 제출</a:t>
            </a:r>
          </a:p>
          <a:p>
            <a:pPr fontAlgn="base" latinLnBrk="1"/>
            <a:r>
              <a:rPr lang="en-US" altLang="ko-KR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3. 2</a:t>
            </a:r>
            <a:r>
              <a:rPr lang="ko-KR" altLang="en-US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학기 </a:t>
            </a:r>
            <a:r>
              <a:rPr lang="en-US" altLang="ko-KR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~ 4</a:t>
            </a:r>
            <a:r>
              <a:rPr lang="ko-KR" altLang="en-US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학기 내 </a:t>
            </a:r>
            <a:r>
              <a:rPr lang="en-US" altLang="ko-KR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1</a:t>
            </a:r>
            <a:r>
              <a:rPr lang="ko-KR" altLang="en-US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회 필수 이수</a:t>
            </a:r>
            <a:r>
              <a:rPr lang="en-US" altLang="ko-KR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(</a:t>
            </a:r>
            <a:r>
              <a:rPr lang="ko-KR" altLang="en-US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홈페이지 공지사항 참조</a:t>
            </a:r>
            <a:r>
              <a:rPr lang="en-US" altLang="ko-KR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)</a:t>
            </a:r>
            <a:endParaRPr lang="ko-KR" altLang="en-US" sz="1600" dirty="0">
              <a:latin typeface="경기천년바탕 Bold" panose="02020803020101020101" pitchFamily="18" charset="-127"/>
              <a:ea typeface="경기천년바탕 Bold" panose="02020803020101020101" pitchFamily="18" charset="-127"/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E49A02D7-DCB5-4961-B6C5-214148270264}"/>
              </a:ext>
            </a:extLst>
          </p:cNvPr>
          <p:cNvSpPr/>
          <p:nvPr/>
        </p:nvSpPr>
        <p:spPr>
          <a:xfrm>
            <a:off x="0" y="6325122"/>
            <a:ext cx="9906000" cy="51846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직사각형 42">
            <a:extLst>
              <a:ext uri="{FF2B5EF4-FFF2-40B4-BE49-F238E27FC236}">
                <a16:creationId xmlns:a16="http://schemas.microsoft.com/office/drawing/2014/main" id="{9051A1A7-DCEA-48F2-A27A-83554E7C868D}"/>
              </a:ext>
            </a:extLst>
          </p:cNvPr>
          <p:cNvSpPr/>
          <p:nvPr/>
        </p:nvSpPr>
        <p:spPr>
          <a:xfrm>
            <a:off x="0" y="6398253"/>
            <a:ext cx="9906000" cy="45974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5566FCC-37AB-45AC-9F2F-0733417F3805}"/>
              </a:ext>
            </a:extLst>
          </p:cNvPr>
          <p:cNvSpPr txBox="1"/>
          <p:nvPr/>
        </p:nvSpPr>
        <p:spPr>
          <a:xfrm>
            <a:off x="0" y="6434126"/>
            <a:ext cx="990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solidFill>
                  <a:schemeClr val="bg1">
                    <a:lumMod val="95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2023</a:t>
            </a:r>
            <a:r>
              <a:rPr lang="ko-KR" altLang="en-US" sz="2000" dirty="0">
                <a:solidFill>
                  <a:schemeClr val="bg1">
                    <a:lumMod val="95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학년도 후기 행정법무대학원 </a:t>
            </a:r>
            <a:r>
              <a:rPr lang="ko-KR" altLang="en-US" sz="2000" dirty="0" err="1">
                <a:solidFill>
                  <a:schemeClr val="bg1">
                    <a:lumMod val="95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교학안내</a:t>
            </a:r>
            <a:endParaRPr lang="ko-KR" altLang="en-US" sz="2000" dirty="0">
              <a:solidFill>
                <a:schemeClr val="bg1">
                  <a:lumMod val="95000"/>
                </a:schemeClr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46" name="타원 45">
            <a:extLst>
              <a:ext uri="{FF2B5EF4-FFF2-40B4-BE49-F238E27FC236}">
                <a16:creationId xmlns:a16="http://schemas.microsoft.com/office/drawing/2014/main" id="{341824C3-07D2-4E2F-817A-33A6547832FC}"/>
              </a:ext>
            </a:extLst>
          </p:cNvPr>
          <p:cNvSpPr/>
          <p:nvPr/>
        </p:nvSpPr>
        <p:spPr>
          <a:xfrm>
            <a:off x="9029637" y="676341"/>
            <a:ext cx="716891" cy="697441"/>
          </a:xfrm>
          <a:prstGeom prst="ellipse">
            <a:avLst/>
          </a:prstGeom>
          <a:noFill/>
          <a:ln w="25400">
            <a:solidFill>
              <a:srgbClr val="0048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600" dirty="0">
                <a:solidFill>
                  <a:schemeClr val="tx1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P.6</a:t>
            </a:r>
            <a:endParaRPr lang="ko-KR" altLang="en-US" sz="1600" dirty="0">
              <a:solidFill>
                <a:schemeClr val="tx1"/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47" name="타원 46">
            <a:extLst>
              <a:ext uri="{FF2B5EF4-FFF2-40B4-BE49-F238E27FC236}">
                <a16:creationId xmlns:a16="http://schemas.microsoft.com/office/drawing/2014/main" id="{AC8604B6-6D9E-4188-A2A8-AF752DE82327}"/>
              </a:ext>
            </a:extLst>
          </p:cNvPr>
          <p:cNvSpPr/>
          <p:nvPr/>
        </p:nvSpPr>
        <p:spPr>
          <a:xfrm>
            <a:off x="9029636" y="2863716"/>
            <a:ext cx="716891" cy="697441"/>
          </a:xfrm>
          <a:prstGeom prst="ellipse">
            <a:avLst/>
          </a:prstGeom>
          <a:noFill/>
          <a:ln w="25400">
            <a:solidFill>
              <a:srgbClr val="0048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600" dirty="0">
                <a:solidFill>
                  <a:schemeClr val="tx1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P.7</a:t>
            </a:r>
            <a:endParaRPr lang="ko-KR" altLang="en-US" sz="1600" dirty="0">
              <a:solidFill>
                <a:schemeClr val="tx1"/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529679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30789" y="1345747"/>
            <a:ext cx="41537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▢ 학위 논문 연구계획서 제출</a:t>
            </a:r>
            <a:endParaRPr lang="en-US" altLang="ko-KR" sz="2800" b="1" dirty="0"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0788" y="1884356"/>
            <a:ext cx="95798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1"/>
            <a:r>
              <a:rPr lang="en-US" altLang="ko-KR" sz="1600" b="1" dirty="0">
                <a:solidFill>
                  <a:srgbClr val="004898"/>
                </a:solidFill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1. </a:t>
            </a:r>
            <a:r>
              <a:rPr lang="ko-KR" altLang="en-US" sz="1600" b="1" dirty="0">
                <a:solidFill>
                  <a:srgbClr val="004898"/>
                </a:solidFill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학위논문연구계획서 </a:t>
            </a:r>
            <a:r>
              <a:rPr lang="ko-KR" altLang="en-US" sz="1600" b="1" dirty="0" err="1">
                <a:solidFill>
                  <a:srgbClr val="004898"/>
                </a:solidFill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제출자격</a:t>
            </a:r>
            <a:endParaRPr lang="ko-KR" altLang="en-US" sz="1600" dirty="0">
              <a:solidFill>
                <a:srgbClr val="004898"/>
              </a:solidFill>
              <a:latin typeface="경기천년바탕 Bold" panose="02020803020101020101" pitchFamily="18" charset="-127"/>
              <a:ea typeface="경기천년바탕 Bold" panose="02020803020101020101" pitchFamily="18" charset="-127"/>
            </a:endParaRPr>
          </a:p>
          <a:p>
            <a:pPr fontAlgn="base" latinLnBrk="1"/>
            <a:r>
              <a:rPr lang="en-US" altLang="ko-KR" sz="1600" b="1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   - 4</a:t>
            </a:r>
            <a:r>
              <a:rPr lang="ko-KR" altLang="en-US" sz="1600" b="1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학기생</a:t>
            </a:r>
            <a:r>
              <a:rPr lang="ko-KR" altLang="en-US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으로 논문을 쓰고자 하는 원생</a:t>
            </a:r>
          </a:p>
          <a:p>
            <a:pPr fontAlgn="base" latinLnBrk="1"/>
            <a:endParaRPr lang="en-US" altLang="ko-KR" sz="1600" b="1" dirty="0">
              <a:solidFill>
                <a:srgbClr val="004898"/>
              </a:solidFill>
              <a:latin typeface="경기천년바탕 Bold" panose="02020803020101020101" pitchFamily="18" charset="-127"/>
              <a:ea typeface="경기천년바탕 Bold" panose="02020803020101020101" pitchFamily="18" charset="-127"/>
            </a:endParaRPr>
          </a:p>
          <a:p>
            <a:pPr fontAlgn="base" latinLnBrk="1"/>
            <a:r>
              <a:rPr lang="en-US" altLang="ko-KR" sz="1600" b="1" dirty="0">
                <a:solidFill>
                  <a:srgbClr val="004898"/>
                </a:solidFill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2. </a:t>
            </a:r>
            <a:r>
              <a:rPr lang="ko-KR" altLang="en-US" sz="1600" b="1" dirty="0">
                <a:solidFill>
                  <a:srgbClr val="004898"/>
                </a:solidFill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학위논문연구계획서 제출</a:t>
            </a:r>
            <a:r>
              <a:rPr lang="ko-KR" altLang="en-US" sz="1600" dirty="0">
                <a:solidFill>
                  <a:srgbClr val="004898"/>
                </a:solidFill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 </a:t>
            </a:r>
          </a:p>
          <a:p>
            <a:pPr fontAlgn="base" latinLnBrk="1"/>
            <a:r>
              <a:rPr lang="ko-KR" altLang="en-US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   </a:t>
            </a:r>
            <a:r>
              <a:rPr lang="en-US" altLang="ko-KR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- </a:t>
            </a:r>
            <a:r>
              <a:rPr lang="ko-KR" altLang="en-US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매 학기 </a:t>
            </a:r>
            <a:r>
              <a:rPr lang="en-US" altLang="ko-KR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4</a:t>
            </a:r>
            <a:r>
              <a:rPr lang="ko-KR" altLang="en-US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월</a:t>
            </a:r>
            <a:r>
              <a:rPr lang="en-US" altLang="ko-KR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, 10</a:t>
            </a:r>
            <a:r>
              <a:rPr lang="ko-KR" altLang="en-US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월경 소정의 기간에 논문지도교수에게 제출한다</a:t>
            </a:r>
            <a:r>
              <a:rPr lang="en-US" altLang="ko-KR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.</a:t>
            </a:r>
            <a:endParaRPr lang="ko-KR" altLang="en-US" sz="1600" dirty="0">
              <a:latin typeface="경기천년바탕 Bold" panose="02020803020101020101" pitchFamily="18" charset="-127"/>
              <a:ea typeface="경기천년바탕 Bold" panose="02020803020101020101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0789" y="3510956"/>
            <a:ext cx="16946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▢ 논문심사</a:t>
            </a:r>
            <a:endParaRPr lang="en-US" altLang="ko-KR" sz="2800" b="1" dirty="0"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0788" y="4034176"/>
            <a:ext cx="957986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1"/>
            <a:r>
              <a:rPr lang="en-US" altLang="ko-KR" sz="1600" b="1" dirty="0">
                <a:solidFill>
                  <a:srgbClr val="004898"/>
                </a:solidFill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1. </a:t>
            </a:r>
            <a:r>
              <a:rPr lang="ko-KR" altLang="en-US" sz="1600" b="1" dirty="0">
                <a:solidFill>
                  <a:srgbClr val="004898"/>
                </a:solidFill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논문심사 </a:t>
            </a:r>
            <a:r>
              <a:rPr lang="ko-KR" altLang="en-US" sz="1600" b="1" dirty="0" err="1">
                <a:solidFill>
                  <a:srgbClr val="004898"/>
                </a:solidFill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제출자격</a:t>
            </a:r>
            <a:endParaRPr lang="ko-KR" altLang="en-US" sz="1600" dirty="0">
              <a:solidFill>
                <a:srgbClr val="004898"/>
              </a:solidFill>
              <a:latin typeface="경기천년바탕 Bold" panose="02020803020101020101" pitchFamily="18" charset="-127"/>
              <a:ea typeface="경기천년바탕 Bold" panose="02020803020101020101" pitchFamily="18" charset="-127"/>
            </a:endParaRPr>
          </a:p>
          <a:p>
            <a:pPr fontAlgn="base" latinLnBrk="1"/>
            <a:r>
              <a:rPr lang="ko-KR" altLang="en-US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   가</a:t>
            </a:r>
            <a:r>
              <a:rPr lang="en-US" altLang="ko-KR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. </a:t>
            </a:r>
            <a:r>
              <a:rPr lang="en-US" altLang="ko-KR" sz="1600" b="1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5</a:t>
            </a:r>
            <a:r>
              <a:rPr lang="ko-KR" altLang="en-US" sz="1600" b="1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학기</a:t>
            </a:r>
            <a:r>
              <a:rPr lang="ko-KR" altLang="en-US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 이상 등록한 원생 </a:t>
            </a:r>
          </a:p>
          <a:p>
            <a:pPr fontAlgn="base" latinLnBrk="1"/>
            <a:r>
              <a:rPr lang="ko-KR" altLang="en-US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   나</a:t>
            </a:r>
            <a:r>
              <a:rPr lang="en-US" altLang="ko-KR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. </a:t>
            </a:r>
            <a:r>
              <a:rPr lang="ko-KR" altLang="en-US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소정의 연구지도학점을 취득하고</a:t>
            </a:r>
            <a:r>
              <a:rPr lang="en-US" altLang="ko-KR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, </a:t>
            </a:r>
            <a:r>
              <a:rPr lang="ko-KR" altLang="en-US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외국어 및 종합학력시험에 합격한 학생</a:t>
            </a:r>
            <a:endParaRPr lang="en-US" altLang="ko-KR" sz="1600" dirty="0">
              <a:latin typeface="경기천년바탕 Bold" panose="02020803020101020101" pitchFamily="18" charset="-127"/>
              <a:ea typeface="경기천년바탕 Bold" panose="02020803020101020101" pitchFamily="18" charset="-127"/>
            </a:endParaRPr>
          </a:p>
          <a:p>
            <a:pPr fontAlgn="base" latinLnBrk="1"/>
            <a:r>
              <a:rPr lang="en-US" altLang="ko-KR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   </a:t>
            </a:r>
            <a:r>
              <a:rPr lang="ko-KR" altLang="en-US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다</a:t>
            </a:r>
            <a:r>
              <a:rPr lang="en-US" altLang="ko-KR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. </a:t>
            </a:r>
            <a:r>
              <a:rPr lang="ko-KR" altLang="en-US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학위 논문 예비 발표 합격자</a:t>
            </a:r>
          </a:p>
          <a:p>
            <a:pPr fontAlgn="base" latinLnBrk="1"/>
            <a:endParaRPr lang="en-US" altLang="ko-KR" sz="1600" b="1" dirty="0">
              <a:solidFill>
                <a:srgbClr val="004898"/>
              </a:solidFill>
              <a:latin typeface="경기천년바탕 Bold" panose="02020803020101020101" pitchFamily="18" charset="-127"/>
              <a:ea typeface="경기천년바탕 Bold" panose="02020803020101020101" pitchFamily="18" charset="-127"/>
            </a:endParaRPr>
          </a:p>
          <a:p>
            <a:pPr fontAlgn="base" latinLnBrk="1"/>
            <a:r>
              <a:rPr lang="en-US" altLang="ko-KR" sz="1600" b="1" dirty="0">
                <a:solidFill>
                  <a:srgbClr val="004898"/>
                </a:solidFill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2. </a:t>
            </a:r>
            <a:r>
              <a:rPr lang="ko-KR" altLang="en-US" sz="1600" b="1" dirty="0">
                <a:solidFill>
                  <a:srgbClr val="004898"/>
                </a:solidFill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논문심사 신청</a:t>
            </a:r>
            <a:endParaRPr lang="ko-KR" altLang="en-US" sz="1600" dirty="0">
              <a:solidFill>
                <a:srgbClr val="004898"/>
              </a:solidFill>
              <a:latin typeface="경기천년바탕 Bold" panose="02020803020101020101" pitchFamily="18" charset="-127"/>
              <a:ea typeface="경기천년바탕 Bold" panose="02020803020101020101" pitchFamily="18" charset="-127"/>
            </a:endParaRPr>
          </a:p>
          <a:p>
            <a:pPr fontAlgn="base" latinLnBrk="1"/>
            <a:r>
              <a:rPr lang="ko-KR" altLang="en-US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   </a:t>
            </a:r>
            <a:r>
              <a:rPr lang="en-US" altLang="ko-KR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- </a:t>
            </a:r>
            <a:r>
              <a:rPr lang="ko-KR" altLang="en-US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매 학기 </a:t>
            </a:r>
            <a:r>
              <a:rPr lang="en-US" altLang="ko-KR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5</a:t>
            </a:r>
            <a:r>
              <a:rPr lang="ko-KR" altLang="en-US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월</a:t>
            </a:r>
            <a:r>
              <a:rPr lang="en-US" altLang="ko-KR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, 11</a:t>
            </a:r>
            <a:r>
              <a:rPr lang="ko-KR" altLang="en-US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월경에 정해진 기간에 신청</a:t>
            </a:r>
            <a:r>
              <a:rPr lang="en-US" altLang="ko-KR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.</a:t>
            </a:r>
          </a:p>
          <a:p>
            <a:pPr fontAlgn="base" latinLnBrk="1"/>
            <a:endParaRPr lang="ko-KR" altLang="en-US" sz="1600" dirty="0">
              <a:latin typeface="경기천년바탕 Bold" panose="02020803020101020101" pitchFamily="18" charset="-127"/>
              <a:ea typeface="경기천년바탕 Bold" panose="02020803020101020101" pitchFamily="18" charset="-127"/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3BBE97A3-CA83-4887-87DD-06B758964602}"/>
              </a:ext>
            </a:extLst>
          </p:cNvPr>
          <p:cNvSpPr/>
          <p:nvPr/>
        </p:nvSpPr>
        <p:spPr>
          <a:xfrm>
            <a:off x="0" y="1"/>
            <a:ext cx="9906000" cy="518469"/>
          </a:xfrm>
          <a:prstGeom prst="rect">
            <a:avLst/>
          </a:prstGeom>
          <a:solidFill>
            <a:srgbClr val="0048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9" name="Picture 2" descr="로고] 단국대학교 로고 AI 파일 공유 + png 파일(시그니처,앰블럼,심벌마크) : 네이버 블로그">
            <a:extLst>
              <a:ext uri="{FF2B5EF4-FFF2-40B4-BE49-F238E27FC236}">
                <a16:creationId xmlns:a16="http://schemas.microsoft.com/office/drawing/2014/main" id="{9F24AECB-69C9-4D1E-9E9B-A5BFDE2AF5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09" b="40763"/>
          <a:stretch/>
        </p:blipFill>
        <p:spPr bwMode="auto">
          <a:xfrm>
            <a:off x="-9525" y="459747"/>
            <a:ext cx="2417165" cy="47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이등변 삼각형 29">
            <a:extLst>
              <a:ext uri="{FF2B5EF4-FFF2-40B4-BE49-F238E27FC236}">
                <a16:creationId xmlns:a16="http://schemas.microsoft.com/office/drawing/2014/main" id="{3DF18946-147B-4D63-B235-0F4233C12D52}"/>
              </a:ext>
            </a:extLst>
          </p:cNvPr>
          <p:cNvSpPr/>
          <p:nvPr/>
        </p:nvSpPr>
        <p:spPr>
          <a:xfrm>
            <a:off x="5862035" y="351851"/>
            <a:ext cx="266700" cy="18509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이등변 삼각형 30">
            <a:extLst>
              <a:ext uri="{FF2B5EF4-FFF2-40B4-BE49-F238E27FC236}">
                <a16:creationId xmlns:a16="http://schemas.microsoft.com/office/drawing/2014/main" id="{8AEEBD74-7597-40F7-B25B-E586E6DAE945}"/>
              </a:ext>
            </a:extLst>
          </p:cNvPr>
          <p:cNvSpPr/>
          <p:nvPr/>
        </p:nvSpPr>
        <p:spPr>
          <a:xfrm>
            <a:off x="6578926" y="341815"/>
            <a:ext cx="266700" cy="18509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이등변 삼각형 31">
            <a:extLst>
              <a:ext uri="{FF2B5EF4-FFF2-40B4-BE49-F238E27FC236}">
                <a16:creationId xmlns:a16="http://schemas.microsoft.com/office/drawing/2014/main" id="{7EE812EA-00A0-4CED-8918-822F766CF7EE}"/>
              </a:ext>
            </a:extLst>
          </p:cNvPr>
          <p:cNvSpPr/>
          <p:nvPr/>
        </p:nvSpPr>
        <p:spPr>
          <a:xfrm>
            <a:off x="7295817" y="339621"/>
            <a:ext cx="266700" cy="18509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이등변 삼각형 32">
            <a:extLst>
              <a:ext uri="{FF2B5EF4-FFF2-40B4-BE49-F238E27FC236}">
                <a16:creationId xmlns:a16="http://schemas.microsoft.com/office/drawing/2014/main" id="{A7AEE767-DC15-4FF2-AACB-909D9BF46EC9}"/>
              </a:ext>
            </a:extLst>
          </p:cNvPr>
          <p:cNvSpPr/>
          <p:nvPr/>
        </p:nvSpPr>
        <p:spPr>
          <a:xfrm>
            <a:off x="8012708" y="339621"/>
            <a:ext cx="266700" cy="18509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5FE6FD6-8772-41C9-A715-BB98C5BC9745}"/>
              </a:ext>
            </a:extLst>
          </p:cNvPr>
          <p:cNvSpPr txBox="1"/>
          <p:nvPr/>
        </p:nvSpPr>
        <p:spPr>
          <a:xfrm>
            <a:off x="5828698" y="0"/>
            <a:ext cx="300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chemeClr val="bg2">
                    <a:lumMod val="50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1</a:t>
            </a:r>
            <a:endParaRPr lang="ko-KR" altLang="en-US" sz="2000" dirty="0">
              <a:solidFill>
                <a:schemeClr val="bg2">
                  <a:lumMod val="50000"/>
                </a:schemeClr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68C9FBA-5B58-43EB-A23C-F0BCC6A86AC3}"/>
              </a:ext>
            </a:extLst>
          </p:cNvPr>
          <p:cNvSpPr txBox="1"/>
          <p:nvPr/>
        </p:nvSpPr>
        <p:spPr>
          <a:xfrm>
            <a:off x="6545588" y="0"/>
            <a:ext cx="300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2</a:t>
            </a:r>
            <a:endParaRPr lang="ko-KR" altLang="en-US" sz="2000" dirty="0">
              <a:solidFill>
                <a:schemeClr val="bg1"/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D1DDEF9-D24F-4718-BDA4-F22021D259DA}"/>
              </a:ext>
            </a:extLst>
          </p:cNvPr>
          <p:cNvSpPr txBox="1"/>
          <p:nvPr/>
        </p:nvSpPr>
        <p:spPr>
          <a:xfrm>
            <a:off x="7262479" y="0"/>
            <a:ext cx="300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chemeClr val="bg2">
                    <a:lumMod val="50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3</a:t>
            </a:r>
            <a:endParaRPr lang="ko-KR" altLang="en-US" sz="2000" dirty="0">
              <a:solidFill>
                <a:schemeClr val="bg2">
                  <a:lumMod val="50000"/>
                </a:schemeClr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96FC5D3-825F-4584-9DAF-E0F4977D0651}"/>
              </a:ext>
            </a:extLst>
          </p:cNvPr>
          <p:cNvSpPr txBox="1"/>
          <p:nvPr/>
        </p:nvSpPr>
        <p:spPr>
          <a:xfrm>
            <a:off x="7979370" y="0"/>
            <a:ext cx="300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chemeClr val="bg2">
                    <a:lumMod val="50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4</a:t>
            </a:r>
            <a:endParaRPr lang="ko-KR" altLang="en-US" sz="2000" dirty="0">
              <a:solidFill>
                <a:schemeClr val="bg2">
                  <a:lumMod val="50000"/>
                </a:schemeClr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38" name="이등변 삼각형 37">
            <a:extLst>
              <a:ext uri="{FF2B5EF4-FFF2-40B4-BE49-F238E27FC236}">
                <a16:creationId xmlns:a16="http://schemas.microsoft.com/office/drawing/2014/main" id="{A7554888-9F6C-4F41-837A-52FE8C4A1FEB}"/>
              </a:ext>
            </a:extLst>
          </p:cNvPr>
          <p:cNvSpPr/>
          <p:nvPr/>
        </p:nvSpPr>
        <p:spPr>
          <a:xfrm>
            <a:off x="8762937" y="346807"/>
            <a:ext cx="266700" cy="18509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이등변 삼각형 38">
            <a:extLst>
              <a:ext uri="{FF2B5EF4-FFF2-40B4-BE49-F238E27FC236}">
                <a16:creationId xmlns:a16="http://schemas.microsoft.com/office/drawing/2014/main" id="{14D3BCE4-3090-4B7D-B980-DA513F4735D1}"/>
              </a:ext>
            </a:extLst>
          </p:cNvPr>
          <p:cNvSpPr/>
          <p:nvPr/>
        </p:nvSpPr>
        <p:spPr>
          <a:xfrm>
            <a:off x="9479828" y="339621"/>
            <a:ext cx="266700" cy="18509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D7C4037-BC38-409F-AABD-ECD9ED9D54EB}"/>
              </a:ext>
            </a:extLst>
          </p:cNvPr>
          <p:cNvSpPr txBox="1"/>
          <p:nvPr/>
        </p:nvSpPr>
        <p:spPr>
          <a:xfrm>
            <a:off x="8729599" y="0"/>
            <a:ext cx="300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chemeClr val="bg2">
                    <a:lumMod val="50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5</a:t>
            </a:r>
            <a:endParaRPr lang="ko-KR" altLang="en-US" sz="2000" dirty="0">
              <a:solidFill>
                <a:schemeClr val="bg2">
                  <a:lumMod val="50000"/>
                </a:schemeClr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8605217-1E72-4834-91B7-F754690713AC}"/>
              </a:ext>
            </a:extLst>
          </p:cNvPr>
          <p:cNvSpPr txBox="1"/>
          <p:nvPr/>
        </p:nvSpPr>
        <p:spPr>
          <a:xfrm>
            <a:off x="9446490" y="0"/>
            <a:ext cx="300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chemeClr val="bg2">
                    <a:lumMod val="50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6</a:t>
            </a:r>
            <a:endParaRPr lang="ko-KR" altLang="en-US" sz="2000" dirty="0">
              <a:solidFill>
                <a:schemeClr val="bg2">
                  <a:lumMod val="50000"/>
                </a:schemeClr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688597E-71C0-4FA5-B7DC-A711E52BFB77}"/>
              </a:ext>
            </a:extLst>
          </p:cNvPr>
          <p:cNvSpPr txBox="1"/>
          <p:nvPr/>
        </p:nvSpPr>
        <p:spPr>
          <a:xfrm>
            <a:off x="159472" y="35261"/>
            <a:ext cx="5543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&lt;</a:t>
            </a:r>
            <a:r>
              <a:rPr lang="ko-KR" altLang="en-US" sz="2400" dirty="0">
                <a:solidFill>
                  <a:schemeClr val="bg1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주요 학사 내용</a:t>
            </a:r>
            <a:r>
              <a:rPr lang="en-US" altLang="ko-KR" sz="2400" dirty="0">
                <a:solidFill>
                  <a:schemeClr val="bg1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&gt;</a:t>
            </a:r>
            <a:endParaRPr lang="ko-KR" altLang="en-US" sz="2400" dirty="0">
              <a:solidFill>
                <a:schemeClr val="bg1"/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46" name="직사각형 45">
            <a:extLst>
              <a:ext uri="{FF2B5EF4-FFF2-40B4-BE49-F238E27FC236}">
                <a16:creationId xmlns:a16="http://schemas.microsoft.com/office/drawing/2014/main" id="{9251294E-3E52-4A9C-967D-2254FE6F4EB3}"/>
              </a:ext>
            </a:extLst>
          </p:cNvPr>
          <p:cNvSpPr/>
          <p:nvPr/>
        </p:nvSpPr>
        <p:spPr>
          <a:xfrm>
            <a:off x="0" y="6325122"/>
            <a:ext cx="9906000" cy="51846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직사각형 46">
            <a:extLst>
              <a:ext uri="{FF2B5EF4-FFF2-40B4-BE49-F238E27FC236}">
                <a16:creationId xmlns:a16="http://schemas.microsoft.com/office/drawing/2014/main" id="{4A674739-7475-4D83-B8FB-ADBE4750D1E2}"/>
              </a:ext>
            </a:extLst>
          </p:cNvPr>
          <p:cNvSpPr/>
          <p:nvPr/>
        </p:nvSpPr>
        <p:spPr>
          <a:xfrm>
            <a:off x="0" y="6398253"/>
            <a:ext cx="9906000" cy="45974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8774A6F-3AFC-4D2B-9252-5B598CAA2B8B}"/>
              </a:ext>
            </a:extLst>
          </p:cNvPr>
          <p:cNvSpPr txBox="1"/>
          <p:nvPr/>
        </p:nvSpPr>
        <p:spPr>
          <a:xfrm>
            <a:off x="0" y="6434126"/>
            <a:ext cx="990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solidFill>
                  <a:schemeClr val="bg1">
                    <a:lumMod val="95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2023</a:t>
            </a:r>
            <a:r>
              <a:rPr lang="ko-KR" altLang="en-US" sz="2000" dirty="0">
                <a:solidFill>
                  <a:schemeClr val="bg1">
                    <a:lumMod val="95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학년도 후기 행정법무대학원 </a:t>
            </a:r>
            <a:r>
              <a:rPr lang="ko-KR" altLang="en-US" sz="2000" dirty="0" err="1">
                <a:solidFill>
                  <a:schemeClr val="bg1">
                    <a:lumMod val="95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교학안내</a:t>
            </a:r>
            <a:endParaRPr lang="ko-KR" altLang="en-US" sz="2000" dirty="0">
              <a:solidFill>
                <a:schemeClr val="bg1">
                  <a:lumMod val="95000"/>
                </a:schemeClr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49" name="타원 48">
            <a:extLst>
              <a:ext uri="{FF2B5EF4-FFF2-40B4-BE49-F238E27FC236}">
                <a16:creationId xmlns:a16="http://schemas.microsoft.com/office/drawing/2014/main" id="{CBCEF492-32E5-4E0E-80A1-2A3544E9B863}"/>
              </a:ext>
            </a:extLst>
          </p:cNvPr>
          <p:cNvSpPr/>
          <p:nvPr/>
        </p:nvSpPr>
        <p:spPr>
          <a:xfrm>
            <a:off x="9038294" y="699391"/>
            <a:ext cx="716891" cy="697441"/>
          </a:xfrm>
          <a:prstGeom prst="ellipse">
            <a:avLst/>
          </a:prstGeom>
          <a:noFill/>
          <a:ln w="25400">
            <a:solidFill>
              <a:srgbClr val="0048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600" dirty="0">
                <a:solidFill>
                  <a:schemeClr val="tx1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P.7</a:t>
            </a:r>
            <a:endParaRPr lang="ko-KR" altLang="en-US" sz="1600" dirty="0">
              <a:solidFill>
                <a:schemeClr val="tx1"/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19646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직사각형 27">
            <a:extLst>
              <a:ext uri="{FF2B5EF4-FFF2-40B4-BE49-F238E27FC236}">
                <a16:creationId xmlns:a16="http://schemas.microsoft.com/office/drawing/2014/main" id="{3BBE97A3-CA83-4887-87DD-06B758964602}"/>
              </a:ext>
            </a:extLst>
          </p:cNvPr>
          <p:cNvSpPr/>
          <p:nvPr/>
        </p:nvSpPr>
        <p:spPr>
          <a:xfrm>
            <a:off x="0" y="1"/>
            <a:ext cx="9906000" cy="518469"/>
          </a:xfrm>
          <a:prstGeom prst="rect">
            <a:avLst/>
          </a:prstGeom>
          <a:solidFill>
            <a:srgbClr val="0048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9" name="Picture 2" descr="로고] 단국대학교 로고 AI 파일 공유 + png 파일(시그니처,앰블럼,심벌마크) : 네이버 블로그">
            <a:extLst>
              <a:ext uri="{FF2B5EF4-FFF2-40B4-BE49-F238E27FC236}">
                <a16:creationId xmlns:a16="http://schemas.microsoft.com/office/drawing/2014/main" id="{9F24AECB-69C9-4D1E-9E9B-A5BFDE2AF5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09" b="40763"/>
          <a:stretch/>
        </p:blipFill>
        <p:spPr bwMode="auto">
          <a:xfrm>
            <a:off x="-9525" y="459747"/>
            <a:ext cx="2417165" cy="47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이등변 삼각형 29">
            <a:extLst>
              <a:ext uri="{FF2B5EF4-FFF2-40B4-BE49-F238E27FC236}">
                <a16:creationId xmlns:a16="http://schemas.microsoft.com/office/drawing/2014/main" id="{3DF18946-147B-4D63-B235-0F4233C12D52}"/>
              </a:ext>
            </a:extLst>
          </p:cNvPr>
          <p:cNvSpPr/>
          <p:nvPr/>
        </p:nvSpPr>
        <p:spPr>
          <a:xfrm>
            <a:off x="5862035" y="351851"/>
            <a:ext cx="266700" cy="18509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이등변 삼각형 30">
            <a:extLst>
              <a:ext uri="{FF2B5EF4-FFF2-40B4-BE49-F238E27FC236}">
                <a16:creationId xmlns:a16="http://schemas.microsoft.com/office/drawing/2014/main" id="{8AEEBD74-7597-40F7-B25B-E586E6DAE945}"/>
              </a:ext>
            </a:extLst>
          </p:cNvPr>
          <p:cNvSpPr/>
          <p:nvPr/>
        </p:nvSpPr>
        <p:spPr>
          <a:xfrm>
            <a:off x="6578926" y="341815"/>
            <a:ext cx="266700" cy="18509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이등변 삼각형 31">
            <a:extLst>
              <a:ext uri="{FF2B5EF4-FFF2-40B4-BE49-F238E27FC236}">
                <a16:creationId xmlns:a16="http://schemas.microsoft.com/office/drawing/2014/main" id="{7EE812EA-00A0-4CED-8918-822F766CF7EE}"/>
              </a:ext>
            </a:extLst>
          </p:cNvPr>
          <p:cNvSpPr/>
          <p:nvPr/>
        </p:nvSpPr>
        <p:spPr>
          <a:xfrm>
            <a:off x="7295817" y="339621"/>
            <a:ext cx="266700" cy="18509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이등변 삼각형 32">
            <a:extLst>
              <a:ext uri="{FF2B5EF4-FFF2-40B4-BE49-F238E27FC236}">
                <a16:creationId xmlns:a16="http://schemas.microsoft.com/office/drawing/2014/main" id="{A7AEE767-DC15-4FF2-AACB-909D9BF46EC9}"/>
              </a:ext>
            </a:extLst>
          </p:cNvPr>
          <p:cNvSpPr/>
          <p:nvPr/>
        </p:nvSpPr>
        <p:spPr>
          <a:xfrm>
            <a:off x="8012708" y="339621"/>
            <a:ext cx="266700" cy="18509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5FE6FD6-8772-41C9-A715-BB98C5BC9745}"/>
              </a:ext>
            </a:extLst>
          </p:cNvPr>
          <p:cNvSpPr txBox="1"/>
          <p:nvPr/>
        </p:nvSpPr>
        <p:spPr>
          <a:xfrm>
            <a:off x="5828698" y="0"/>
            <a:ext cx="300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chemeClr val="bg2">
                    <a:lumMod val="50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1</a:t>
            </a:r>
            <a:endParaRPr lang="ko-KR" altLang="en-US" sz="2000" dirty="0">
              <a:solidFill>
                <a:schemeClr val="bg2">
                  <a:lumMod val="50000"/>
                </a:schemeClr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68C9FBA-5B58-43EB-A23C-F0BCC6A86AC3}"/>
              </a:ext>
            </a:extLst>
          </p:cNvPr>
          <p:cNvSpPr txBox="1"/>
          <p:nvPr/>
        </p:nvSpPr>
        <p:spPr>
          <a:xfrm>
            <a:off x="6545588" y="0"/>
            <a:ext cx="300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2</a:t>
            </a:r>
            <a:endParaRPr lang="ko-KR" altLang="en-US" sz="2000" dirty="0">
              <a:solidFill>
                <a:schemeClr val="bg1"/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D1DDEF9-D24F-4718-BDA4-F22021D259DA}"/>
              </a:ext>
            </a:extLst>
          </p:cNvPr>
          <p:cNvSpPr txBox="1"/>
          <p:nvPr/>
        </p:nvSpPr>
        <p:spPr>
          <a:xfrm>
            <a:off x="7262479" y="0"/>
            <a:ext cx="300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chemeClr val="bg2">
                    <a:lumMod val="50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3</a:t>
            </a:r>
            <a:endParaRPr lang="ko-KR" altLang="en-US" sz="2000" dirty="0">
              <a:solidFill>
                <a:schemeClr val="bg2">
                  <a:lumMod val="50000"/>
                </a:schemeClr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96FC5D3-825F-4584-9DAF-E0F4977D0651}"/>
              </a:ext>
            </a:extLst>
          </p:cNvPr>
          <p:cNvSpPr txBox="1"/>
          <p:nvPr/>
        </p:nvSpPr>
        <p:spPr>
          <a:xfrm>
            <a:off x="7979370" y="0"/>
            <a:ext cx="300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chemeClr val="bg2">
                    <a:lumMod val="50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4</a:t>
            </a:r>
            <a:endParaRPr lang="ko-KR" altLang="en-US" sz="2000" dirty="0">
              <a:solidFill>
                <a:schemeClr val="bg2">
                  <a:lumMod val="50000"/>
                </a:schemeClr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38" name="이등변 삼각형 37">
            <a:extLst>
              <a:ext uri="{FF2B5EF4-FFF2-40B4-BE49-F238E27FC236}">
                <a16:creationId xmlns:a16="http://schemas.microsoft.com/office/drawing/2014/main" id="{A7554888-9F6C-4F41-837A-52FE8C4A1FEB}"/>
              </a:ext>
            </a:extLst>
          </p:cNvPr>
          <p:cNvSpPr/>
          <p:nvPr/>
        </p:nvSpPr>
        <p:spPr>
          <a:xfrm>
            <a:off x="8762937" y="346807"/>
            <a:ext cx="266700" cy="18509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이등변 삼각형 38">
            <a:extLst>
              <a:ext uri="{FF2B5EF4-FFF2-40B4-BE49-F238E27FC236}">
                <a16:creationId xmlns:a16="http://schemas.microsoft.com/office/drawing/2014/main" id="{14D3BCE4-3090-4B7D-B980-DA513F4735D1}"/>
              </a:ext>
            </a:extLst>
          </p:cNvPr>
          <p:cNvSpPr/>
          <p:nvPr/>
        </p:nvSpPr>
        <p:spPr>
          <a:xfrm>
            <a:off x="9479828" y="339621"/>
            <a:ext cx="266700" cy="18509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D7C4037-BC38-409F-AABD-ECD9ED9D54EB}"/>
              </a:ext>
            </a:extLst>
          </p:cNvPr>
          <p:cNvSpPr txBox="1"/>
          <p:nvPr/>
        </p:nvSpPr>
        <p:spPr>
          <a:xfrm>
            <a:off x="8729599" y="0"/>
            <a:ext cx="300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chemeClr val="bg2">
                    <a:lumMod val="50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5</a:t>
            </a:r>
            <a:endParaRPr lang="ko-KR" altLang="en-US" sz="2000" dirty="0">
              <a:solidFill>
                <a:schemeClr val="bg2">
                  <a:lumMod val="50000"/>
                </a:schemeClr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8605217-1E72-4834-91B7-F754690713AC}"/>
              </a:ext>
            </a:extLst>
          </p:cNvPr>
          <p:cNvSpPr txBox="1"/>
          <p:nvPr/>
        </p:nvSpPr>
        <p:spPr>
          <a:xfrm>
            <a:off x="9446490" y="0"/>
            <a:ext cx="300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chemeClr val="bg2">
                    <a:lumMod val="50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6</a:t>
            </a:r>
            <a:endParaRPr lang="ko-KR" altLang="en-US" sz="2000" dirty="0">
              <a:solidFill>
                <a:schemeClr val="bg2">
                  <a:lumMod val="50000"/>
                </a:schemeClr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688597E-71C0-4FA5-B7DC-A711E52BFB77}"/>
              </a:ext>
            </a:extLst>
          </p:cNvPr>
          <p:cNvSpPr txBox="1"/>
          <p:nvPr/>
        </p:nvSpPr>
        <p:spPr>
          <a:xfrm>
            <a:off x="159472" y="35261"/>
            <a:ext cx="5543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&lt;</a:t>
            </a:r>
            <a:r>
              <a:rPr lang="ko-KR" altLang="en-US" sz="2400" dirty="0">
                <a:solidFill>
                  <a:schemeClr val="bg1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주요 학사 내용</a:t>
            </a:r>
            <a:r>
              <a:rPr lang="en-US" altLang="ko-KR" sz="2400" dirty="0">
                <a:solidFill>
                  <a:schemeClr val="bg1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&gt;</a:t>
            </a:r>
            <a:endParaRPr lang="ko-KR" altLang="en-US" sz="2400" dirty="0">
              <a:solidFill>
                <a:schemeClr val="bg1"/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24313E0-1A4B-446D-96D8-1D53107A7E96}"/>
              </a:ext>
            </a:extLst>
          </p:cNvPr>
          <p:cNvSpPr txBox="1"/>
          <p:nvPr/>
        </p:nvSpPr>
        <p:spPr>
          <a:xfrm>
            <a:off x="352338" y="1225791"/>
            <a:ext cx="1404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▢ 장학금</a:t>
            </a:r>
            <a:endParaRPr lang="en-US" altLang="ko-KR" sz="2800" b="1" dirty="0"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3BCDC02-91DA-49AB-8B02-05BA0238AAF5}"/>
              </a:ext>
            </a:extLst>
          </p:cNvPr>
          <p:cNvSpPr txBox="1"/>
          <p:nvPr/>
        </p:nvSpPr>
        <p:spPr>
          <a:xfrm>
            <a:off x="352339" y="1814418"/>
            <a:ext cx="9553661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1"/>
            <a:r>
              <a:rPr lang="en-US" altLang="ko-KR" sz="1600" b="1" dirty="0">
                <a:solidFill>
                  <a:srgbClr val="004898"/>
                </a:solidFill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1. </a:t>
            </a:r>
            <a:r>
              <a:rPr lang="ko-KR" altLang="en-US" sz="1600" b="1" dirty="0">
                <a:solidFill>
                  <a:srgbClr val="004898"/>
                </a:solidFill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지급기준</a:t>
            </a:r>
            <a:r>
              <a:rPr lang="ko-KR" altLang="en-US" sz="1600" dirty="0">
                <a:solidFill>
                  <a:srgbClr val="004898"/>
                </a:solidFill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 </a:t>
            </a:r>
            <a:r>
              <a:rPr lang="en-US" altLang="ko-KR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: </a:t>
            </a:r>
            <a:r>
              <a:rPr lang="ko-KR" altLang="en-US" sz="1600" dirty="0" err="1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매학기</a:t>
            </a:r>
            <a:r>
              <a:rPr lang="ko-KR" altLang="en-US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 소정의 증빙서류</a:t>
            </a:r>
            <a:r>
              <a:rPr lang="en-US" altLang="ko-KR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(</a:t>
            </a:r>
            <a:r>
              <a:rPr lang="ko-KR" altLang="en-US" sz="1600" dirty="0" err="1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재직증명</a:t>
            </a:r>
            <a:r>
              <a:rPr lang="en-US" altLang="ko-KR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)</a:t>
            </a:r>
            <a:r>
              <a:rPr lang="ko-KR" altLang="en-US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를 제출한 원생에게 개인별 </a:t>
            </a:r>
            <a:r>
              <a:rPr lang="en-US" altLang="ko-KR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15~50%</a:t>
            </a:r>
            <a:r>
              <a:rPr lang="ko-KR" altLang="en-US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의 장학금을 지급 </a:t>
            </a:r>
            <a:endParaRPr lang="en-US" altLang="ko-KR" sz="1600" dirty="0">
              <a:latin typeface="경기천년바탕 Bold" panose="02020803020101020101" pitchFamily="18" charset="-127"/>
              <a:ea typeface="경기천년바탕 Bold" panose="02020803020101020101" pitchFamily="18" charset="-127"/>
            </a:endParaRPr>
          </a:p>
          <a:p>
            <a:pPr fontAlgn="base" latinLnBrk="1"/>
            <a:r>
              <a:rPr lang="en-US" altLang="ko-KR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    -</a:t>
            </a:r>
            <a:r>
              <a:rPr lang="ko-KR" altLang="en-US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 </a:t>
            </a:r>
            <a:r>
              <a:rPr lang="en-US" altLang="ko-KR" sz="1600" b="1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50% </a:t>
            </a:r>
            <a:r>
              <a:rPr lang="ko-KR" altLang="en-US" sz="1600" b="1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감면</a:t>
            </a:r>
            <a:r>
              <a:rPr lang="ko-KR" altLang="en-US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 </a:t>
            </a:r>
            <a:r>
              <a:rPr lang="en-US" altLang="ko-KR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: </a:t>
            </a:r>
            <a:r>
              <a:rPr lang="ko-KR" altLang="en-US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본교 교직원</a:t>
            </a:r>
            <a:r>
              <a:rPr lang="en-US" altLang="ko-KR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, </a:t>
            </a:r>
            <a:r>
              <a:rPr lang="ko-KR" altLang="en-US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국가고시 합격자</a:t>
            </a:r>
            <a:r>
              <a:rPr lang="en-US" altLang="ko-KR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, </a:t>
            </a:r>
            <a:r>
              <a:rPr lang="ko-KR" altLang="en-US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협약기관 재직자</a:t>
            </a:r>
            <a:r>
              <a:rPr lang="en-US" altLang="ko-KR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 </a:t>
            </a:r>
          </a:p>
          <a:p>
            <a:pPr fontAlgn="base" latinLnBrk="1"/>
            <a:r>
              <a:rPr lang="en-US" altLang="ko-KR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    - 40% </a:t>
            </a:r>
            <a:r>
              <a:rPr lang="ko-KR" altLang="en-US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감면 </a:t>
            </a:r>
            <a:r>
              <a:rPr lang="en-US" altLang="ko-KR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: </a:t>
            </a:r>
            <a:r>
              <a:rPr lang="ko-KR" altLang="en-US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우리 대학원 특별과정 이수자</a:t>
            </a:r>
            <a:r>
              <a:rPr lang="en-US" altLang="ko-KR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, </a:t>
            </a:r>
            <a:r>
              <a:rPr lang="ko-KR" altLang="en-US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협약기관 재직자</a:t>
            </a:r>
            <a:endParaRPr lang="en-US" altLang="ko-KR" sz="1600" dirty="0">
              <a:latin typeface="경기천년바탕 Bold" panose="02020803020101020101" pitchFamily="18" charset="-127"/>
              <a:ea typeface="경기천년바탕 Bold" panose="02020803020101020101" pitchFamily="18" charset="-127"/>
            </a:endParaRPr>
          </a:p>
          <a:p>
            <a:pPr fontAlgn="base" latinLnBrk="1"/>
            <a:r>
              <a:rPr lang="en-US" altLang="ko-KR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    - 35% </a:t>
            </a:r>
            <a:r>
              <a:rPr lang="ko-KR" altLang="en-US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감면 </a:t>
            </a:r>
            <a:r>
              <a:rPr lang="en-US" altLang="ko-KR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: </a:t>
            </a:r>
            <a:r>
              <a:rPr lang="ko-KR" altLang="en-US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농협 용인시지부 재직자</a:t>
            </a:r>
            <a:endParaRPr lang="en-US" altLang="ko-KR" sz="1600" dirty="0">
              <a:latin typeface="경기천년바탕 Bold" panose="02020803020101020101" pitchFamily="18" charset="-127"/>
              <a:ea typeface="경기천년바탕 Bold" panose="02020803020101020101" pitchFamily="18" charset="-127"/>
            </a:endParaRPr>
          </a:p>
          <a:p>
            <a:pPr fontAlgn="base" latinLnBrk="1"/>
            <a:r>
              <a:rPr lang="en-US" altLang="ko-KR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    -</a:t>
            </a:r>
            <a:r>
              <a:rPr lang="ko-KR" altLang="en-US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 </a:t>
            </a:r>
            <a:r>
              <a:rPr lang="en-US" altLang="ko-KR" sz="1600" b="1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30% </a:t>
            </a:r>
            <a:r>
              <a:rPr lang="ko-KR" altLang="en-US" sz="1600" b="1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감면</a:t>
            </a:r>
            <a:r>
              <a:rPr lang="ko-KR" altLang="en-US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 </a:t>
            </a:r>
            <a:r>
              <a:rPr lang="en-US" altLang="ko-KR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: </a:t>
            </a:r>
            <a:r>
              <a:rPr lang="ko-KR" altLang="en-US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복지기관</a:t>
            </a:r>
            <a:r>
              <a:rPr lang="en-US" altLang="ko-KR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, </a:t>
            </a:r>
            <a:r>
              <a:rPr lang="ko-KR" altLang="en-US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상담센터</a:t>
            </a:r>
            <a:r>
              <a:rPr lang="en-US" altLang="ko-KR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, </a:t>
            </a:r>
            <a:r>
              <a:rPr lang="ko-KR" altLang="en-US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어린이집</a:t>
            </a:r>
            <a:r>
              <a:rPr lang="en-US" altLang="ko-KR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, </a:t>
            </a:r>
            <a:r>
              <a:rPr lang="ko-KR" altLang="en-US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협약기관 재직자</a:t>
            </a:r>
            <a:r>
              <a:rPr lang="en-US" altLang="ko-KR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, </a:t>
            </a:r>
            <a:r>
              <a:rPr lang="ko-KR" altLang="en-US" sz="1600" dirty="0" err="1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행정사</a:t>
            </a:r>
            <a:endParaRPr lang="ko-KR" altLang="en-US" sz="1600" dirty="0">
              <a:latin typeface="경기천년바탕 Bold" panose="02020803020101020101" pitchFamily="18" charset="-127"/>
              <a:ea typeface="경기천년바탕 Bold" panose="02020803020101020101" pitchFamily="18" charset="-127"/>
            </a:endParaRPr>
          </a:p>
          <a:p>
            <a:pPr fontAlgn="base"/>
            <a:r>
              <a:rPr lang="en-US" altLang="ko-KR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    -</a:t>
            </a:r>
            <a:r>
              <a:rPr lang="ko-KR" altLang="en-US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 </a:t>
            </a:r>
            <a:r>
              <a:rPr lang="en-US" altLang="ko-KR" sz="1600" b="1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20% </a:t>
            </a:r>
            <a:r>
              <a:rPr lang="ko-KR" altLang="en-US" sz="1600" b="1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감면</a:t>
            </a:r>
            <a:r>
              <a:rPr lang="ko-KR" altLang="en-US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 </a:t>
            </a:r>
            <a:r>
              <a:rPr lang="en-US" altLang="ko-KR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: </a:t>
            </a:r>
            <a:r>
              <a:rPr lang="ko-KR" altLang="en-US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사립학교 교직원</a:t>
            </a:r>
            <a:r>
              <a:rPr lang="en-US" altLang="ko-KR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, </a:t>
            </a:r>
            <a:r>
              <a:rPr lang="ko-KR" altLang="en-US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공무원</a:t>
            </a:r>
            <a:r>
              <a:rPr lang="en-US" altLang="ko-KR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, </a:t>
            </a:r>
            <a:r>
              <a:rPr lang="ko-KR" altLang="en-US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일반기업체 재직자</a:t>
            </a:r>
          </a:p>
          <a:p>
            <a:pPr fontAlgn="base"/>
            <a:r>
              <a:rPr lang="en-US" altLang="ko-KR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    -</a:t>
            </a:r>
            <a:r>
              <a:rPr lang="ko-KR" altLang="en-US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 </a:t>
            </a:r>
            <a:r>
              <a:rPr lang="en-US" altLang="ko-KR" sz="1600" b="1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15% </a:t>
            </a:r>
            <a:r>
              <a:rPr lang="ko-KR" altLang="en-US" sz="1600" b="1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감면</a:t>
            </a:r>
            <a:r>
              <a:rPr lang="ko-KR" altLang="en-US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 </a:t>
            </a:r>
            <a:r>
              <a:rPr lang="en-US" altLang="ko-KR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: </a:t>
            </a:r>
            <a:r>
              <a:rPr lang="ko-KR" altLang="en-US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개인사업자 </a:t>
            </a:r>
          </a:p>
          <a:p>
            <a:pPr fontAlgn="base" latinLnBrk="1"/>
            <a:endParaRPr lang="en-US" altLang="ko-KR" sz="1600" b="1" dirty="0">
              <a:solidFill>
                <a:srgbClr val="004898"/>
              </a:solidFill>
              <a:latin typeface="경기천년바탕 Bold" panose="02020803020101020101" pitchFamily="18" charset="-127"/>
              <a:ea typeface="경기천년바탕 Bold" panose="02020803020101020101" pitchFamily="18" charset="-127"/>
            </a:endParaRPr>
          </a:p>
          <a:p>
            <a:pPr fontAlgn="base" latinLnBrk="1"/>
            <a:r>
              <a:rPr lang="en-US" altLang="ko-KR" sz="1600" b="1" dirty="0">
                <a:solidFill>
                  <a:srgbClr val="004898"/>
                </a:solidFill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2. </a:t>
            </a:r>
            <a:r>
              <a:rPr lang="ko-KR" altLang="en-US" sz="1600" b="1" dirty="0">
                <a:solidFill>
                  <a:srgbClr val="004898"/>
                </a:solidFill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신청기간</a:t>
            </a:r>
            <a:r>
              <a:rPr lang="ko-KR" altLang="en-US" sz="1600" dirty="0">
                <a:solidFill>
                  <a:srgbClr val="004898"/>
                </a:solidFill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 </a:t>
            </a:r>
            <a:r>
              <a:rPr lang="en-US" altLang="ko-KR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: </a:t>
            </a:r>
            <a:r>
              <a:rPr lang="ko-KR" altLang="en-US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매 학기말</a:t>
            </a:r>
            <a:r>
              <a:rPr lang="en-US" altLang="ko-KR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(5</a:t>
            </a:r>
            <a:r>
              <a:rPr lang="ko-KR" altLang="en-US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월</a:t>
            </a:r>
            <a:r>
              <a:rPr lang="en-US" altLang="ko-KR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,11</a:t>
            </a:r>
            <a:r>
              <a:rPr lang="ko-KR" altLang="en-US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월 중순</a:t>
            </a:r>
            <a:r>
              <a:rPr lang="en-US" altLang="ko-KR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) </a:t>
            </a:r>
            <a:r>
              <a:rPr lang="ko-KR" altLang="en-US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장학금 신청기간 </a:t>
            </a:r>
            <a:r>
              <a:rPr lang="en-US" altLang="ko-KR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(</a:t>
            </a:r>
            <a:r>
              <a:rPr lang="ko-KR" altLang="en-US" sz="1600" u="sng" dirty="0" err="1">
                <a:solidFill>
                  <a:srgbClr val="004898"/>
                </a:solidFill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기한엄수</a:t>
            </a:r>
            <a:r>
              <a:rPr lang="en-US" altLang="ko-KR" sz="1600" u="sng" dirty="0">
                <a:solidFill>
                  <a:srgbClr val="004898"/>
                </a:solidFill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, </a:t>
            </a:r>
            <a:r>
              <a:rPr lang="ko-KR" altLang="en-US" sz="1600" u="sng" dirty="0">
                <a:solidFill>
                  <a:srgbClr val="004898"/>
                </a:solidFill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미제출시 </a:t>
            </a:r>
            <a:r>
              <a:rPr lang="ko-KR" altLang="en-US" sz="1600" u="sng" dirty="0" err="1">
                <a:solidFill>
                  <a:srgbClr val="004898"/>
                </a:solidFill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학비감면</a:t>
            </a:r>
            <a:r>
              <a:rPr lang="ko-KR" altLang="en-US" sz="1600" u="sng" dirty="0">
                <a:solidFill>
                  <a:srgbClr val="004898"/>
                </a:solidFill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 혜택 </a:t>
            </a:r>
            <a:r>
              <a:rPr lang="ko-KR" altLang="en-US" sz="1600" u="sng" dirty="0" err="1">
                <a:solidFill>
                  <a:srgbClr val="004898"/>
                </a:solidFill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미적용</a:t>
            </a:r>
            <a:r>
              <a:rPr lang="en-US" altLang="ko-KR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)</a:t>
            </a:r>
            <a:br>
              <a:rPr lang="en-US" altLang="ko-KR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</a:br>
            <a:r>
              <a:rPr lang="en-US" altLang="ko-KR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                    </a:t>
            </a:r>
            <a:r>
              <a:rPr lang="ko-KR" altLang="en-US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**</a:t>
            </a:r>
            <a:r>
              <a:rPr lang="en-US" altLang="ko-KR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 </a:t>
            </a:r>
            <a:r>
              <a:rPr lang="ko-KR" altLang="en-US" sz="1600" dirty="0" err="1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신청시</a:t>
            </a:r>
            <a:r>
              <a:rPr lang="ko-KR" altLang="en-US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 장학금지급기준표 확인</a:t>
            </a:r>
            <a:r>
              <a:rPr lang="en-US" altLang="ko-KR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(</a:t>
            </a:r>
            <a:r>
              <a:rPr lang="ko-KR" altLang="en-US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행정법무대학원 홈페이지 참조</a:t>
            </a:r>
            <a:r>
              <a:rPr lang="en-US" altLang="ko-KR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)</a:t>
            </a:r>
            <a:endParaRPr lang="ko-KR" altLang="en-US" sz="1600" dirty="0">
              <a:latin typeface="경기천년바탕 Bold" panose="02020803020101020101" pitchFamily="18" charset="-127"/>
              <a:ea typeface="경기천년바탕 Bold" panose="02020803020101020101" pitchFamily="18" charset="-127"/>
            </a:endParaRPr>
          </a:p>
          <a:p>
            <a:pPr fontAlgn="base" latinLnBrk="1"/>
            <a:endParaRPr lang="en-US" altLang="ko-KR" sz="1600" b="1" dirty="0">
              <a:solidFill>
                <a:srgbClr val="004898"/>
              </a:solidFill>
              <a:latin typeface="경기천년바탕 Bold" panose="02020803020101020101" pitchFamily="18" charset="-127"/>
              <a:ea typeface="경기천년바탕 Bold" panose="02020803020101020101" pitchFamily="18" charset="-127"/>
            </a:endParaRPr>
          </a:p>
          <a:p>
            <a:pPr fontAlgn="base" latinLnBrk="1"/>
            <a:r>
              <a:rPr lang="en-US" altLang="ko-KR" sz="1600" b="1" dirty="0">
                <a:solidFill>
                  <a:srgbClr val="004898"/>
                </a:solidFill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3. </a:t>
            </a:r>
            <a:r>
              <a:rPr lang="ko-KR" altLang="en-US" sz="1600" b="1" dirty="0">
                <a:solidFill>
                  <a:srgbClr val="004898"/>
                </a:solidFill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신청방법 </a:t>
            </a:r>
            <a:r>
              <a:rPr lang="en-US" altLang="ko-KR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: </a:t>
            </a:r>
            <a:r>
              <a:rPr lang="ko-KR" altLang="en-US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장학금 신청서</a:t>
            </a:r>
            <a:r>
              <a:rPr lang="en-US" altLang="ko-KR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, </a:t>
            </a:r>
            <a:r>
              <a:rPr lang="ko-KR" altLang="en-US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재직증명서를 첨부하여 </a:t>
            </a:r>
            <a:r>
              <a:rPr lang="ko-KR" altLang="en-US" sz="1600" dirty="0" err="1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교학행정팀에</a:t>
            </a:r>
            <a:r>
              <a:rPr lang="ko-KR" altLang="en-US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 제출 </a:t>
            </a:r>
          </a:p>
          <a:p>
            <a:pPr fontAlgn="base" latinLnBrk="1"/>
            <a:endParaRPr lang="ko-KR" altLang="en-US" sz="1600" dirty="0">
              <a:latin typeface="경기천년바탕 Bold" panose="02020803020101020101" pitchFamily="18" charset="-127"/>
              <a:ea typeface="경기천년바탕 Bold" panose="02020803020101020101" pitchFamily="18" charset="-127"/>
            </a:endParaRPr>
          </a:p>
        </p:txBody>
      </p:sp>
      <p:sp>
        <p:nvSpPr>
          <p:cNvPr id="46" name="직사각형 45">
            <a:extLst>
              <a:ext uri="{FF2B5EF4-FFF2-40B4-BE49-F238E27FC236}">
                <a16:creationId xmlns:a16="http://schemas.microsoft.com/office/drawing/2014/main" id="{9251294E-3E52-4A9C-967D-2254FE6F4EB3}"/>
              </a:ext>
            </a:extLst>
          </p:cNvPr>
          <p:cNvSpPr/>
          <p:nvPr/>
        </p:nvSpPr>
        <p:spPr>
          <a:xfrm>
            <a:off x="0" y="6325122"/>
            <a:ext cx="9906000" cy="51846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직사각형 46">
            <a:extLst>
              <a:ext uri="{FF2B5EF4-FFF2-40B4-BE49-F238E27FC236}">
                <a16:creationId xmlns:a16="http://schemas.microsoft.com/office/drawing/2014/main" id="{4A674739-7475-4D83-B8FB-ADBE4750D1E2}"/>
              </a:ext>
            </a:extLst>
          </p:cNvPr>
          <p:cNvSpPr/>
          <p:nvPr/>
        </p:nvSpPr>
        <p:spPr>
          <a:xfrm>
            <a:off x="0" y="6398253"/>
            <a:ext cx="9906000" cy="45974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8774A6F-3AFC-4D2B-9252-5B598CAA2B8B}"/>
              </a:ext>
            </a:extLst>
          </p:cNvPr>
          <p:cNvSpPr txBox="1"/>
          <p:nvPr/>
        </p:nvSpPr>
        <p:spPr>
          <a:xfrm>
            <a:off x="0" y="6434126"/>
            <a:ext cx="990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solidFill>
                  <a:schemeClr val="bg1">
                    <a:lumMod val="95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2023</a:t>
            </a:r>
            <a:r>
              <a:rPr lang="ko-KR" altLang="en-US" sz="2000" dirty="0">
                <a:solidFill>
                  <a:schemeClr val="bg1">
                    <a:lumMod val="95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학년도 후기 행정법무대학원 </a:t>
            </a:r>
            <a:r>
              <a:rPr lang="ko-KR" altLang="en-US" sz="2000" dirty="0" err="1">
                <a:solidFill>
                  <a:schemeClr val="bg1">
                    <a:lumMod val="95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교학안내</a:t>
            </a:r>
            <a:endParaRPr lang="ko-KR" altLang="en-US" sz="2000" dirty="0">
              <a:solidFill>
                <a:schemeClr val="bg1">
                  <a:lumMod val="95000"/>
                </a:schemeClr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27" name="타원 26">
            <a:extLst>
              <a:ext uri="{FF2B5EF4-FFF2-40B4-BE49-F238E27FC236}">
                <a16:creationId xmlns:a16="http://schemas.microsoft.com/office/drawing/2014/main" id="{9E0A8842-DB86-4C48-A596-17C8C610ED14}"/>
              </a:ext>
            </a:extLst>
          </p:cNvPr>
          <p:cNvSpPr/>
          <p:nvPr/>
        </p:nvSpPr>
        <p:spPr>
          <a:xfrm>
            <a:off x="9038294" y="699391"/>
            <a:ext cx="716891" cy="697441"/>
          </a:xfrm>
          <a:prstGeom prst="ellipse">
            <a:avLst/>
          </a:prstGeom>
          <a:noFill/>
          <a:ln w="25400">
            <a:solidFill>
              <a:srgbClr val="0048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600" dirty="0">
                <a:solidFill>
                  <a:schemeClr val="tx1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P.7</a:t>
            </a:r>
            <a:endParaRPr lang="ko-KR" altLang="en-US" sz="1600" dirty="0">
              <a:solidFill>
                <a:schemeClr val="tx1"/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34153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5858" y="1128611"/>
            <a:ext cx="12170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▢ 휴학</a:t>
            </a:r>
            <a:endParaRPr lang="en-US" altLang="ko-KR" sz="3200" b="1" dirty="0"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7599" y="1728776"/>
            <a:ext cx="950967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1600" b="1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1.</a:t>
            </a:r>
            <a:r>
              <a:rPr lang="en-US" altLang="ko-KR" sz="1600" b="1" dirty="0">
                <a:solidFill>
                  <a:srgbClr val="004898"/>
                </a:solidFill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 </a:t>
            </a:r>
            <a:r>
              <a:rPr lang="ko-KR" altLang="en-US" sz="1600" b="1" dirty="0">
                <a:solidFill>
                  <a:srgbClr val="004898"/>
                </a:solidFill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제출시기</a:t>
            </a:r>
            <a:r>
              <a:rPr lang="ko-KR" altLang="en-US" sz="1600" dirty="0">
                <a:solidFill>
                  <a:srgbClr val="004898"/>
                </a:solidFill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 </a:t>
            </a:r>
            <a:r>
              <a:rPr lang="en-US" altLang="ko-KR" sz="14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: </a:t>
            </a:r>
            <a:r>
              <a:rPr lang="ko-KR" altLang="en-US" sz="14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학기 수업 종료 후</a:t>
            </a:r>
            <a:r>
              <a:rPr lang="en-US" altLang="ko-KR" sz="14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, </a:t>
            </a:r>
            <a:r>
              <a:rPr lang="ko-KR" altLang="en-US" sz="14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다음 학기 개강 후 </a:t>
            </a:r>
            <a:r>
              <a:rPr lang="en-US" altLang="ko-KR" sz="14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3</a:t>
            </a:r>
            <a:r>
              <a:rPr lang="ko-KR" altLang="en-US" sz="14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주 이내에 신청 가능</a:t>
            </a:r>
          </a:p>
          <a:p>
            <a:pPr fontAlgn="base"/>
            <a:r>
              <a:rPr lang="en-US" altLang="ko-KR" sz="1400" b="1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   ※ </a:t>
            </a:r>
            <a:r>
              <a:rPr lang="ko-KR" altLang="en-US" sz="14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당해 학기 개강 이전에 </a:t>
            </a:r>
            <a:r>
              <a:rPr lang="ko-KR" altLang="en-US" sz="1400" dirty="0" err="1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휴학원서를</a:t>
            </a:r>
            <a:r>
              <a:rPr lang="ko-KR" altLang="en-US" sz="14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 제출하는 자는 등록금을 납부할 필요가 없으나</a:t>
            </a:r>
            <a:r>
              <a:rPr lang="en-US" altLang="ko-KR" sz="14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, </a:t>
            </a:r>
          </a:p>
          <a:p>
            <a:pPr fontAlgn="base"/>
            <a:r>
              <a:rPr lang="en-US" altLang="ko-KR" sz="14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       </a:t>
            </a:r>
            <a:r>
              <a:rPr lang="ko-KR" altLang="en-US" sz="14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개강 이후에는 등록금 전액을 납부 </a:t>
            </a:r>
            <a:r>
              <a:rPr lang="en-US" altLang="ko-KR" sz="14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(</a:t>
            </a:r>
            <a:r>
              <a:rPr lang="ko-KR" altLang="en-US" sz="14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복학 시 등록금 대체됨</a:t>
            </a:r>
            <a:r>
              <a:rPr lang="en-US" altLang="ko-KR" sz="14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) </a:t>
            </a:r>
            <a:endParaRPr lang="ko-KR" altLang="en-US" sz="1400" dirty="0">
              <a:latin typeface="경기천년바탕 Bold" panose="02020803020101020101" pitchFamily="18" charset="-127"/>
              <a:ea typeface="경기천년바탕 Bold" panose="02020803020101020101" pitchFamily="18" charset="-127"/>
            </a:endParaRPr>
          </a:p>
          <a:p>
            <a:pPr fontAlgn="base"/>
            <a:endParaRPr lang="en-US" altLang="ko-KR" sz="1600" b="1" dirty="0">
              <a:latin typeface="경기천년바탕 Bold" panose="02020803020101020101" pitchFamily="18" charset="-127"/>
              <a:ea typeface="경기천년바탕 Bold" panose="02020803020101020101" pitchFamily="18" charset="-127"/>
            </a:endParaRPr>
          </a:p>
          <a:p>
            <a:pPr fontAlgn="base"/>
            <a:r>
              <a:rPr lang="en-US" altLang="ko-KR" sz="1600" b="1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2. </a:t>
            </a:r>
            <a:r>
              <a:rPr lang="ko-KR" altLang="en-US" sz="1600" b="1" dirty="0">
                <a:solidFill>
                  <a:srgbClr val="004898"/>
                </a:solidFill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휴학기간  및  횟수</a:t>
            </a:r>
            <a:endParaRPr lang="ko-KR" altLang="en-US" sz="1600" dirty="0">
              <a:solidFill>
                <a:srgbClr val="004898"/>
              </a:solidFill>
              <a:latin typeface="경기천년바탕 Bold" panose="02020803020101020101" pitchFamily="18" charset="-127"/>
              <a:ea typeface="경기천년바탕 Bold" panose="02020803020101020101" pitchFamily="18" charset="-127"/>
            </a:endParaRPr>
          </a:p>
          <a:p>
            <a:pPr fontAlgn="base"/>
            <a:r>
              <a:rPr lang="ko-KR" altLang="en-US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   </a:t>
            </a:r>
            <a:r>
              <a:rPr lang="ko-KR" altLang="en-US" sz="14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가</a:t>
            </a:r>
            <a:r>
              <a:rPr lang="en-US" altLang="ko-KR" sz="14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. </a:t>
            </a:r>
            <a:r>
              <a:rPr lang="ko-KR" altLang="en-US" sz="14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휴학은 </a:t>
            </a:r>
            <a:r>
              <a:rPr lang="en-US" altLang="ko-KR" sz="14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1</a:t>
            </a:r>
            <a:r>
              <a:rPr lang="ko-KR" altLang="en-US" sz="14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학기를 </a:t>
            </a:r>
            <a:r>
              <a:rPr lang="en-US" altLang="ko-KR" sz="14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1</a:t>
            </a:r>
            <a:r>
              <a:rPr lang="ko-KR" altLang="en-US" sz="14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회로 한다</a:t>
            </a:r>
          </a:p>
          <a:p>
            <a:pPr fontAlgn="base"/>
            <a:r>
              <a:rPr lang="ko-KR" altLang="en-US" sz="14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   나</a:t>
            </a:r>
            <a:r>
              <a:rPr lang="en-US" altLang="ko-KR" sz="14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. </a:t>
            </a:r>
            <a:r>
              <a:rPr lang="ko-KR" altLang="en-US" sz="1400" dirty="0" err="1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휴학기간은</a:t>
            </a:r>
            <a:r>
              <a:rPr lang="ko-KR" altLang="en-US" sz="14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 </a:t>
            </a:r>
            <a:r>
              <a:rPr lang="en-US" altLang="ko-KR" sz="14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2</a:t>
            </a:r>
            <a:r>
              <a:rPr lang="ko-KR" altLang="en-US" sz="14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회를 초과할 수 없다</a:t>
            </a:r>
            <a:r>
              <a:rPr lang="en-US" altLang="ko-KR" sz="14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. </a:t>
            </a:r>
          </a:p>
          <a:p>
            <a:pPr fontAlgn="base"/>
            <a:r>
              <a:rPr lang="en-US" altLang="ko-KR" sz="14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        </a:t>
            </a:r>
            <a:r>
              <a:rPr lang="ko-KR" altLang="en-US" sz="14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다만 각 대학원장은 특별한 사유가 인정되는 경우에는 </a:t>
            </a:r>
            <a:r>
              <a:rPr lang="ko-KR" altLang="en-US" sz="1400" dirty="0" err="1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휴학횟수를</a:t>
            </a:r>
            <a:r>
              <a:rPr lang="ko-KR" altLang="en-US" sz="14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 확대하여 승인 할 수 있다</a:t>
            </a:r>
            <a:r>
              <a:rPr lang="en-US" altLang="ko-KR" sz="14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.</a:t>
            </a:r>
            <a:endParaRPr lang="ko-KR" altLang="en-US" sz="1400" dirty="0">
              <a:latin typeface="경기천년바탕 Bold" panose="02020803020101020101" pitchFamily="18" charset="-127"/>
              <a:ea typeface="경기천년바탕 Bold" panose="02020803020101020101" pitchFamily="18" charset="-127"/>
            </a:endParaRPr>
          </a:p>
          <a:p>
            <a:pPr fontAlgn="base" latinLnBrk="1"/>
            <a:r>
              <a:rPr lang="en-US" altLang="ko-KR" sz="14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        (</a:t>
            </a:r>
            <a:r>
              <a:rPr lang="ko-KR" altLang="en-US" sz="14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단</a:t>
            </a:r>
            <a:r>
              <a:rPr lang="en-US" altLang="ko-KR" sz="14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, </a:t>
            </a:r>
            <a:r>
              <a:rPr lang="ko-KR" altLang="en-US" sz="1400" dirty="0" err="1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병역복무</a:t>
            </a:r>
            <a:r>
              <a:rPr lang="en-US" altLang="ko-KR" sz="14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,</a:t>
            </a:r>
            <a:r>
              <a:rPr lang="ko-KR" altLang="en-US" sz="14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해외근무</a:t>
            </a:r>
            <a:r>
              <a:rPr lang="en-US" altLang="ko-KR" sz="14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,</a:t>
            </a:r>
            <a:r>
              <a:rPr lang="ko-KR" altLang="en-US" sz="14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질병으로 인한 </a:t>
            </a:r>
            <a:r>
              <a:rPr lang="ko-KR" altLang="en-US" sz="1400" dirty="0" err="1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휴학기간은</a:t>
            </a:r>
            <a:r>
              <a:rPr lang="ko-KR" altLang="en-US" sz="14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 </a:t>
            </a:r>
            <a:r>
              <a:rPr lang="ko-KR" altLang="en-US" sz="1400" dirty="0" err="1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휴학기간에</a:t>
            </a:r>
            <a:r>
              <a:rPr lang="ko-KR" altLang="en-US" sz="14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 포함하지 않음</a:t>
            </a:r>
            <a:r>
              <a:rPr lang="en-US" altLang="ko-KR" sz="14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) </a:t>
            </a:r>
            <a:endParaRPr lang="ko-KR" altLang="en-US" sz="1400" dirty="0">
              <a:latin typeface="경기천년바탕 Bold" panose="02020803020101020101" pitchFamily="18" charset="-127"/>
              <a:ea typeface="경기천년바탕 Bold" panose="02020803020101020101" pitchFamily="18" charset="-127"/>
            </a:endParaRPr>
          </a:p>
          <a:p>
            <a:pPr fontAlgn="base"/>
            <a:r>
              <a:rPr lang="ko-KR" altLang="en-US" sz="14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   다</a:t>
            </a:r>
            <a:r>
              <a:rPr lang="en-US" altLang="ko-KR" sz="14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. </a:t>
            </a:r>
            <a:r>
              <a:rPr lang="ko-KR" altLang="en-US" sz="14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특별한 사유가 인정되는 경우 </a:t>
            </a:r>
            <a:r>
              <a:rPr lang="en-US" altLang="ko-KR" sz="14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1</a:t>
            </a:r>
            <a:r>
              <a:rPr lang="ko-KR" altLang="en-US" sz="14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년을 초과하지 않는 범위 내에서 연속 휴학 횟수를 확대할 수 있음</a:t>
            </a:r>
            <a:r>
              <a:rPr lang="en-US" altLang="ko-KR" sz="14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.</a:t>
            </a:r>
            <a:endParaRPr lang="ko-KR" altLang="en-US" sz="1400" dirty="0">
              <a:latin typeface="경기천년바탕 Bold" panose="02020803020101020101" pitchFamily="18" charset="-127"/>
              <a:ea typeface="경기천년바탕 Bold" panose="02020803020101020101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5858" y="4261040"/>
            <a:ext cx="12170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▢ 복학</a:t>
            </a:r>
            <a:endParaRPr lang="en-US" altLang="ko-KR" sz="3200" b="1" dirty="0"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5858" y="4845815"/>
            <a:ext cx="90731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1"/>
            <a:r>
              <a:rPr lang="en-US" altLang="ko-KR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1. </a:t>
            </a:r>
            <a:r>
              <a:rPr lang="ko-KR" altLang="en-US" sz="1600" dirty="0" err="1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휴학기간이</a:t>
            </a:r>
            <a:r>
              <a:rPr lang="ko-KR" altLang="en-US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  만료되면 복학하여야 하며</a:t>
            </a:r>
            <a:r>
              <a:rPr lang="en-US" altLang="ko-KR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, </a:t>
            </a:r>
            <a:r>
              <a:rPr lang="ko-KR" altLang="en-US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기간 내 복학하지 아니한 경우에는 </a:t>
            </a:r>
            <a:r>
              <a:rPr lang="ko-KR" altLang="en-US" sz="1600" dirty="0" err="1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미복학</a:t>
            </a:r>
            <a:r>
              <a:rPr lang="ko-KR" altLang="en-US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 제적</a:t>
            </a:r>
            <a:r>
              <a:rPr lang="en-US" altLang="ko-KR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.</a:t>
            </a:r>
          </a:p>
          <a:p>
            <a:pPr fontAlgn="base" latinLnBrk="1"/>
            <a:endParaRPr lang="en-US" altLang="ko-KR" sz="1600" dirty="0">
              <a:latin typeface="경기천년바탕 Bold" panose="02020803020101020101" pitchFamily="18" charset="-127"/>
              <a:ea typeface="경기천년바탕 Bold" panose="02020803020101020101" pitchFamily="18" charset="-127"/>
            </a:endParaRPr>
          </a:p>
          <a:p>
            <a:pPr fontAlgn="base" latinLnBrk="1"/>
            <a:r>
              <a:rPr lang="en-US" altLang="ko-KR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2. </a:t>
            </a:r>
            <a:r>
              <a:rPr lang="ko-KR" altLang="en-US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복학은 웹정보시스템에서 복학신청</a:t>
            </a:r>
            <a:r>
              <a:rPr lang="en-US" altLang="ko-KR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(</a:t>
            </a:r>
            <a:r>
              <a:rPr lang="ko-KR" altLang="en-US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행정법무대학원 홈페이지 공지사항 참고</a:t>
            </a:r>
            <a:r>
              <a:rPr lang="en-US" altLang="ko-KR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)</a:t>
            </a:r>
          </a:p>
          <a:p>
            <a:pPr fontAlgn="base" latinLnBrk="1"/>
            <a:r>
              <a:rPr lang="en-US" altLang="ko-KR" sz="1600" b="1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※ </a:t>
            </a:r>
            <a:r>
              <a:rPr lang="ko-KR" altLang="en-US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휴학종료 후 복학연장이 불가피할 경우 학기시작 전 </a:t>
            </a:r>
            <a:r>
              <a:rPr lang="ko-KR" altLang="en-US" sz="1600" dirty="0" err="1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교학행정팀과</a:t>
            </a:r>
            <a:r>
              <a:rPr lang="ko-KR" altLang="en-US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 협의 필요</a:t>
            </a:r>
            <a:r>
              <a:rPr lang="en-US" altLang="ko-KR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. </a:t>
            </a:r>
            <a:endParaRPr lang="ko-KR" altLang="en-US" sz="1600" dirty="0">
              <a:latin typeface="경기천년바탕 Bold" panose="02020803020101020101" pitchFamily="18" charset="-127"/>
              <a:ea typeface="경기천년바탕 Bold" panose="02020803020101020101" pitchFamily="18" charset="-127"/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916AC837-97BB-4037-B796-7B39C8D97297}"/>
              </a:ext>
            </a:extLst>
          </p:cNvPr>
          <p:cNvSpPr/>
          <p:nvPr/>
        </p:nvSpPr>
        <p:spPr>
          <a:xfrm>
            <a:off x="0" y="6325122"/>
            <a:ext cx="9906000" cy="51846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EC380AE3-E6DD-45CC-91E9-BCABF34A52BA}"/>
              </a:ext>
            </a:extLst>
          </p:cNvPr>
          <p:cNvSpPr/>
          <p:nvPr/>
        </p:nvSpPr>
        <p:spPr>
          <a:xfrm>
            <a:off x="0" y="6398253"/>
            <a:ext cx="9906000" cy="45974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B3DBB85-CB85-49D5-9E50-FA77979D8AD4}"/>
              </a:ext>
            </a:extLst>
          </p:cNvPr>
          <p:cNvSpPr txBox="1"/>
          <p:nvPr/>
        </p:nvSpPr>
        <p:spPr>
          <a:xfrm>
            <a:off x="0" y="6434126"/>
            <a:ext cx="990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solidFill>
                  <a:schemeClr val="bg1">
                    <a:lumMod val="95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2023</a:t>
            </a:r>
            <a:r>
              <a:rPr lang="ko-KR" altLang="en-US" sz="2000" dirty="0">
                <a:solidFill>
                  <a:schemeClr val="bg1">
                    <a:lumMod val="95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학년도 후기 행정법무대학원 </a:t>
            </a:r>
            <a:r>
              <a:rPr lang="ko-KR" altLang="en-US" sz="2000" dirty="0" err="1">
                <a:solidFill>
                  <a:schemeClr val="bg1">
                    <a:lumMod val="95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교학안내</a:t>
            </a:r>
            <a:endParaRPr lang="ko-KR" altLang="en-US" sz="2000" dirty="0">
              <a:solidFill>
                <a:schemeClr val="bg1">
                  <a:lumMod val="95000"/>
                </a:schemeClr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8E216547-91C4-415A-BCF4-F8602A0C4A2C}"/>
              </a:ext>
            </a:extLst>
          </p:cNvPr>
          <p:cNvSpPr/>
          <p:nvPr/>
        </p:nvSpPr>
        <p:spPr>
          <a:xfrm>
            <a:off x="0" y="1"/>
            <a:ext cx="9906000" cy="518469"/>
          </a:xfrm>
          <a:prstGeom prst="rect">
            <a:avLst/>
          </a:prstGeom>
          <a:solidFill>
            <a:srgbClr val="0048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5" name="Picture 2" descr="로고] 단국대학교 로고 AI 파일 공유 + png 파일(시그니처,앰블럼,심벌마크) : 네이버 블로그">
            <a:extLst>
              <a:ext uri="{FF2B5EF4-FFF2-40B4-BE49-F238E27FC236}">
                <a16:creationId xmlns:a16="http://schemas.microsoft.com/office/drawing/2014/main" id="{5EDBC684-2FC5-4E95-BA79-7BB87FCAB8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09" b="40763"/>
          <a:stretch/>
        </p:blipFill>
        <p:spPr bwMode="auto">
          <a:xfrm>
            <a:off x="-9525" y="459747"/>
            <a:ext cx="2417165" cy="47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이등변 삼각형 25">
            <a:extLst>
              <a:ext uri="{FF2B5EF4-FFF2-40B4-BE49-F238E27FC236}">
                <a16:creationId xmlns:a16="http://schemas.microsoft.com/office/drawing/2014/main" id="{F379FA67-F9EB-4277-BBEB-5647D96EED25}"/>
              </a:ext>
            </a:extLst>
          </p:cNvPr>
          <p:cNvSpPr/>
          <p:nvPr/>
        </p:nvSpPr>
        <p:spPr>
          <a:xfrm>
            <a:off x="5862035" y="351851"/>
            <a:ext cx="266700" cy="18509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이등변 삼각형 41">
            <a:extLst>
              <a:ext uri="{FF2B5EF4-FFF2-40B4-BE49-F238E27FC236}">
                <a16:creationId xmlns:a16="http://schemas.microsoft.com/office/drawing/2014/main" id="{DC86B09E-7019-4139-8F7D-94783CCC37B6}"/>
              </a:ext>
            </a:extLst>
          </p:cNvPr>
          <p:cNvSpPr/>
          <p:nvPr/>
        </p:nvSpPr>
        <p:spPr>
          <a:xfrm>
            <a:off x="6578926" y="341815"/>
            <a:ext cx="266700" cy="18509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이등변 삼각형 42">
            <a:extLst>
              <a:ext uri="{FF2B5EF4-FFF2-40B4-BE49-F238E27FC236}">
                <a16:creationId xmlns:a16="http://schemas.microsoft.com/office/drawing/2014/main" id="{351B1ED7-16A3-4EF6-BE3B-E525DCB3D1A9}"/>
              </a:ext>
            </a:extLst>
          </p:cNvPr>
          <p:cNvSpPr/>
          <p:nvPr/>
        </p:nvSpPr>
        <p:spPr>
          <a:xfrm>
            <a:off x="7295817" y="339621"/>
            <a:ext cx="266700" cy="18509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이등변 삼각형 43">
            <a:extLst>
              <a:ext uri="{FF2B5EF4-FFF2-40B4-BE49-F238E27FC236}">
                <a16:creationId xmlns:a16="http://schemas.microsoft.com/office/drawing/2014/main" id="{50627BD3-EA33-4B18-8B97-381C36833F0F}"/>
              </a:ext>
            </a:extLst>
          </p:cNvPr>
          <p:cNvSpPr/>
          <p:nvPr/>
        </p:nvSpPr>
        <p:spPr>
          <a:xfrm>
            <a:off x="8012708" y="339621"/>
            <a:ext cx="266700" cy="18509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76771CB-2488-4A07-87D6-54AEE8744081}"/>
              </a:ext>
            </a:extLst>
          </p:cNvPr>
          <p:cNvSpPr txBox="1"/>
          <p:nvPr/>
        </p:nvSpPr>
        <p:spPr>
          <a:xfrm>
            <a:off x="5828698" y="0"/>
            <a:ext cx="300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chemeClr val="bg2">
                    <a:lumMod val="50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1</a:t>
            </a:r>
            <a:endParaRPr lang="ko-KR" altLang="en-US" sz="2000" dirty="0">
              <a:solidFill>
                <a:schemeClr val="bg2">
                  <a:lumMod val="50000"/>
                </a:schemeClr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BA3FC14-018B-466C-9557-0F1F5075CB02}"/>
              </a:ext>
            </a:extLst>
          </p:cNvPr>
          <p:cNvSpPr txBox="1"/>
          <p:nvPr/>
        </p:nvSpPr>
        <p:spPr>
          <a:xfrm>
            <a:off x="6545588" y="0"/>
            <a:ext cx="300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2</a:t>
            </a:r>
            <a:endParaRPr lang="ko-KR" altLang="en-US" sz="2000" dirty="0">
              <a:solidFill>
                <a:schemeClr val="bg1"/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45AFB3F-10D7-46F2-B060-C9F45ADFD3B4}"/>
              </a:ext>
            </a:extLst>
          </p:cNvPr>
          <p:cNvSpPr txBox="1"/>
          <p:nvPr/>
        </p:nvSpPr>
        <p:spPr>
          <a:xfrm>
            <a:off x="7262479" y="0"/>
            <a:ext cx="300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chemeClr val="bg2">
                    <a:lumMod val="50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3</a:t>
            </a:r>
            <a:endParaRPr lang="ko-KR" altLang="en-US" sz="2000" dirty="0">
              <a:solidFill>
                <a:schemeClr val="bg2">
                  <a:lumMod val="50000"/>
                </a:schemeClr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798F6B5-79C0-4078-B951-0E560A23EFE8}"/>
              </a:ext>
            </a:extLst>
          </p:cNvPr>
          <p:cNvSpPr txBox="1"/>
          <p:nvPr/>
        </p:nvSpPr>
        <p:spPr>
          <a:xfrm>
            <a:off x="7979370" y="0"/>
            <a:ext cx="300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chemeClr val="bg2">
                    <a:lumMod val="50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4</a:t>
            </a:r>
            <a:endParaRPr lang="ko-KR" altLang="en-US" sz="2000" dirty="0">
              <a:solidFill>
                <a:schemeClr val="bg2">
                  <a:lumMod val="50000"/>
                </a:schemeClr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49" name="이등변 삼각형 48">
            <a:extLst>
              <a:ext uri="{FF2B5EF4-FFF2-40B4-BE49-F238E27FC236}">
                <a16:creationId xmlns:a16="http://schemas.microsoft.com/office/drawing/2014/main" id="{16F31D59-DE68-456C-BCA9-8B5A08712FE3}"/>
              </a:ext>
            </a:extLst>
          </p:cNvPr>
          <p:cNvSpPr/>
          <p:nvPr/>
        </p:nvSpPr>
        <p:spPr>
          <a:xfrm>
            <a:off x="8762937" y="346807"/>
            <a:ext cx="266700" cy="18509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이등변 삼각형 49">
            <a:extLst>
              <a:ext uri="{FF2B5EF4-FFF2-40B4-BE49-F238E27FC236}">
                <a16:creationId xmlns:a16="http://schemas.microsoft.com/office/drawing/2014/main" id="{6FDA64B6-B3C0-4770-AD74-FEE77BABF489}"/>
              </a:ext>
            </a:extLst>
          </p:cNvPr>
          <p:cNvSpPr/>
          <p:nvPr/>
        </p:nvSpPr>
        <p:spPr>
          <a:xfrm>
            <a:off x="9479828" y="339621"/>
            <a:ext cx="266700" cy="18509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34BFD45-9554-48AC-972B-2D2B3B5840C6}"/>
              </a:ext>
            </a:extLst>
          </p:cNvPr>
          <p:cNvSpPr txBox="1"/>
          <p:nvPr/>
        </p:nvSpPr>
        <p:spPr>
          <a:xfrm>
            <a:off x="8729599" y="0"/>
            <a:ext cx="300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chemeClr val="bg2">
                    <a:lumMod val="50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5</a:t>
            </a:r>
            <a:endParaRPr lang="ko-KR" altLang="en-US" sz="2000" dirty="0">
              <a:solidFill>
                <a:schemeClr val="bg2">
                  <a:lumMod val="50000"/>
                </a:schemeClr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9ADD852-EF8E-4C84-BAE5-D40F38A36D95}"/>
              </a:ext>
            </a:extLst>
          </p:cNvPr>
          <p:cNvSpPr txBox="1"/>
          <p:nvPr/>
        </p:nvSpPr>
        <p:spPr>
          <a:xfrm>
            <a:off x="9446490" y="0"/>
            <a:ext cx="300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chemeClr val="bg2">
                    <a:lumMod val="50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6</a:t>
            </a:r>
            <a:endParaRPr lang="ko-KR" altLang="en-US" sz="2000" dirty="0">
              <a:solidFill>
                <a:schemeClr val="bg2">
                  <a:lumMod val="50000"/>
                </a:schemeClr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8339963-53EC-435A-9B1A-A43E549BB7AF}"/>
              </a:ext>
            </a:extLst>
          </p:cNvPr>
          <p:cNvSpPr txBox="1"/>
          <p:nvPr/>
        </p:nvSpPr>
        <p:spPr>
          <a:xfrm>
            <a:off x="159472" y="35261"/>
            <a:ext cx="5543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&lt;</a:t>
            </a:r>
            <a:r>
              <a:rPr lang="ko-KR" altLang="en-US" sz="2400" dirty="0">
                <a:solidFill>
                  <a:schemeClr val="bg1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주요 학사 내용</a:t>
            </a:r>
            <a:r>
              <a:rPr lang="en-US" altLang="ko-KR" sz="2400" dirty="0">
                <a:solidFill>
                  <a:schemeClr val="bg1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&gt;</a:t>
            </a:r>
            <a:endParaRPr lang="ko-KR" altLang="en-US" sz="2400" dirty="0">
              <a:solidFill>
                <a:schemeClr val="bg1"/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27" name="타원 26">
            <a:extLst>
              <a:ext uri="{FF2B5EF4-FFF2-40B4-BE49-F238E27FC236}">
                <a16:creationId xmlns:a16="http://schemas.microsoft.com/office/drawing/2014/main" id="{2707E6DD-D4F8-451F-96A0-F30E31FF1B17}"/>
              </a:ext>
            </a:extLst>
          </p:cNvPr>
          <p:cNvSpPr/>
          <p:nvPr/>
        </p:nvSpPr>
        <p:spPr>
          <a:xfrm>
            <a:off x="9038294" y="699391"/>
            <a:ext cx="716891" cy="697441"/>
          </a:xfrm>
          <a:prstGeom prst="ellipse">
            <a:avLst/>
          </a:prstGeom>
          <a:noFill/>
          <a:ln w="25400">
            <a:solidFill>
              <a:srgbClr val="0048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600" dirty="0">
                <a:solidFill>
                  <a:schemeClr val="tx1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P.8</a:t>
            </a:r>
            <a:endParaRPr lang="ko-KR" altLang="en-US" sz="1600" dirty="0">
              <a:solidFill>
                <a:schemeClr val="tx1"/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145744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9358" y="1405035"/>
            <a:ext cx="23920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▢ </a:t>
            </a:r>
            <a:r>
              <a:rPr lang="ko-KR" altLang="en-US" sz="3200" b="1" dirty="0" err="1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제증명</a:t>
            </a:r>
            <a:r>
              <a:rPr lang="ko-KR" altLang="en-US" sz="3200" b="1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 발급</a:t>
            </a:r>
            <a:endParaRPr lang="en-US" altLang="ko-KR" sz="3200" b="1" dirty="0"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1890" y="2084484"/>
            <a:ext cx="9443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1"/>
            <a:r>
              <a:rPr lang="en-US" altLang="ko-KR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1. </a:t>
            </a:r>
            <a:r>
              <a:rPr lang="ko-KR" altLang="en-US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재학생</a:t>
            </a:r>
            <a:r>
              <a:rPr lang="en-US" altLang="ko-KR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, </a:t>
            </a:r>
            <a:r>
              <a:rPr lang="ko-KR" altLang="en-US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졸업생</a:t>
            </a:r>
            <a:r>
              <a:rPr lang="en-US" altLang="ko-KR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, </a:t>
            </a:r>
            <a:r>
              <a:rPr lang="ko-KR" altLang="en-US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수료생</a:t>
            </a:r>
            <a:r>
              <a:rPr lang="en-US" altLang="ko-KR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, </a:t>
            </a:r>
            <a:r>
              <a:rPr lang="ko-KR" altLang="en-US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재적생의 국문 및 영문 </a:t>
            </a:r>
            <a:r>
              <a:rPr lang="ko-KR" altLang="en-US" sz="1600" dirty="0" err="1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제증명</a:t>
            </a:r>
            <a:r>
              <a:rPr lang="ko-KR" altLang="en-US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 발급은 </a:t>
            </a:r>
          </a:p>
          <a:p>
            <a:pPr fontAlgn="base" latinLnBrk="1"/>
            <a:r>
              <a:rPr lang="ko-KR" altLang="en-US" sz="1600" b="1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   “단국대학교 홈페이지” 접속 우측 하단 → 인터넷증명발급</a:t>
            </a:r>
            <a:r>
              <a:rPr lang="ko-KR" altLang="en-US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에서 소정의 수수료 지급 후 발급 가능함</a:t>
            </a:r>
            <a:r>
              <a:rPr lang="en-US" altLang="ko-KR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. </a:t>
            </a:r>
            <a:endParaRPr lang="ko-KR" altLang="en-US" sz="1600" dirty="0">
              <a:latin typeface="경기천년바탕 Bold" panose="02020803020101020101" pitchFamily="18" charset="-127"/>
              <a:ea typeface="경기천년바탕 Bold" panose="02020803020101020101" pitchFamily="18" charset="-127"/>
            </a:endParaRPr>
          </a:p>
          <a:p>
            <a:pPr fontAlgn="base" latinLnBrk="1"/>
            <a:r>
              <a:rPr lang="en-US" altLang="ko-KR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2. </a:t>
            </a:r>
            <a:r>
              <a:rPr lang="ko-KR" altLang="en-US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구청 또는 동사무소에서 “민원 </a:t>
            </a:r>
            <a:r>
              <a:rPr lang="ko-KR" altLang="en-US" sz="1600" dirty="0" err="1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제증명</a:t>
            </a:r>
            <a:r>
              <a:rPr lang="ko-KR" altLang="en-US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” 신청 가능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9358" y="3392535"/>
            <a:ext cx="30748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▢ 예비군 </a:t>
            </a:r>
            <a:r>
              <a:rPr lang="ko-KR" altLang="en-US" sz="3200" b="1" dirty="0" err="1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편성신고</a:t>
            </a:r>
            <a:endParaRPr lang="en-US" altLang="ko-KR" sz="3200" b="1" dirty="0"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1890" y="4036033"/>
            <a:ext cx="9443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1"/>
            <a:r>
              <a:rPr lang="en-US" altLang="ko-KR" sz="1600" dirty="0">
                <a:solidFill>
                  <a:srgbClr val="004898"/>
                </a:solidFill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1. </a:t>
            </a:r>
            <a:r>
              <a:rPr lang="ko-KR" altLang="en-US" sz="1600" dirty="0">
                <a:solidFill>
                  <a:srgbClr val="004898"/>
                </a:solidFill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대 상 </a:t>
            </a:r>
            <a:r>
              <a:rPr lang="en-US" altLang="ko-KR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: </a:t>
            </a:r>
            <a:r>
              <a:rPr lang="ko-KR" altLang="en-US" sz="1600" dirty="0" err="1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군필자</a:t>
            </a:r>
            <a:r>
              <a:rPr lang="ko-KR" altLang="en-US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 중 대학 </a:t>
            </a:r>
            <a:r>
              <a:rPr lang="ko-KR" altLang="en-US" sz="1600" dirty="0" err="1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예비군연대</a:t>
            </a:r>
            <a:r>
              <a:rPr lang="ko-KR" altLang="en-US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 편성을 희망하는 원생</a:t>
            </a:r>
          </a:p>
          <a:p>
            <a:pPr fontAlgn="base" latinLnBrk="1"/>
            <a:r>
              <a:rPr lang="en-US" altLang="ko-KR" sz="1600" dirty="0">
                <a:solidFill>
                  <a:srgbClr val="004898"/>
                </a:solidFill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2. </a:t>
            </a:r>
            <a:r>
              <a:rPr lang="ko-KR" altLang="en-US" sz="1600" dirty="0">
                <a:solidFill>
                  <a:srgbClr val="004898"/>
                </a:solidFill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기 간 </a:t>
            </a:r>
            <a:r>
              <a:rPr lang="en-US" altLang="ko-KR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: </a:t>
            </a:r>
            <a:r>
              <a:rPr lang="ko-KR" altLang="en-US" sz="1600" dirty="0" err="1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교학행정팀</a:t>
            </a:r>
            <a:r>
              <a:rPr lang="ko-KR" altLang="en-US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 게시판 및 홈페이지 공지</a:t>
            </a:r>
          </a:p>
          <a:p>
            <a:pPr fontAlgn="base" latinLnBrk="1"/>
            <a:r>
              <a:rPr lang="en-US" altLang="ko-KR" sz="1600" dirty="0">
                <a:solidFill>
                  <a:srgbClr val="004898"/>
                </a:solidFill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3. </a:t>
            </a:r>
            <a:r>
              <a:rPr lang="ko-KR" altLang="en-US" sz="1600" dirty="0" err="1">
                <a:solidFill>
                  <a:srgbClr val="004898"/>
                </a:solidFill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신고방법</a:t>
            </a:r>
            <a:r>
              <a:rPr lang="ko-KR" altLang="en-US" sz="1600" dirty="0">
                <a:solidFill>
                  <a:srgbClr val="004898"/>
                </a:solidFill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 및 문의처 </a:t>
            </a:r>
          </a:p>
          <a:p>
            <a:pPr fontAlgn="base" latinLnBrk="1"/>
            <a:r>
              <a:rPr lang="ko-KR" altLang="en-US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   가</a:t>
            </a:r>
            <a:r>
              <a:rPr lang="en-US" altLang="ko-KR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. </a:t>
            </a:r>
            <a:r>
              <a:rPr lang="ko-KR" altLang="en-US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단국대학교 홈페이지 접속 </a:t>
            </a:r>
            <a:r>
              <a:rPr lang="ko-KR" altLang="en-US" sz="1600" dirty="0" err="1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단국포털</a:t>
            </a:r>
            <a:r>
              <a:rPr lang="ko-KR" altLang="en-US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 → 웹정보시스템 → 예비군→ 예비군 편성신고</a:t>
            </a:r>
            <a:endParaRPr lang="en-US" altLang="ko-KR" sz="1600" dirty="0">
              <a:latin typeface="경기천년바탕 Bold" panose="02020803020101020101" pitchFamily="18" charset="-127"/>
              <a:ea typeface="경기천년바탕 Bold" panose="02020803020101020101" pitchFamily="18" charset="-127"/>
            </a:endParaRPr>
          </a:p>
          <a:p>
            <a:pPr fontAlgn="base" latinLnBrk="1"/>
            <a:r>
              <a:rPr lang="en-US" altLang="ko-KR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       (</a:t>
            </a:r>
            <a:r>
              <a:rPr lang="ko-KR" altLang="en-US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기재사항 입력 후 저장</a:t>
            </a:r>
            <a:r>
              <a:rPr lang="en-US" altLang="ko-KR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)</a:t>
            </a:r>
            <a:endParaRPr lang="ko-KR" altLang="en-US" sz="1600" dirty="0">
              <a:latin typeface="경기천년바탕 Bold" panose="02020803020101020101" pitchFamily="18" charset="-127"/>
              <a:ea typeface="경기천년바탕 Bold" panose="02020803020101020101" pitchFamily="18" charset="-127"/>
            </a:endParaRPr>
          </a:p>
          <a:p>
            <a:pPr fontAlgn="base" latinLnBrk="1"/>
            <a:r>
              <a:rPr lang="ko-KR" altLang="en-US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   나</a:t>
            </a:r>
            <a:r>
              <a:rPr lang="en-US" altLang="ko-KR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. </a:t>
            </a:r>
            <a:r>
              <a:rPr lang="ko-KR" altLang="en-US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예비군 연대본부 </a:t>
            </a:r>
            <a:r>
              <a:rPr lang="en-US" altLang="ko-KR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(031-8005-2435-7)</a:t>
            </a:r>
            <a:endParaRPr lang="ko-KR" altLang="en-US" sz="1600" dirty="0">
              <a:latin typeface="경기천년바탕 Bold" panose="02020803020101020101" pitchFamily="18" charset="-127"/>
              <a:ea typeface="경기천년바탕 Bold" panose="02020803020101020101" pitchFamily="18" charset="-127"/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4BAFE8B6-6918-4F11-9C01-65323944F753}"/>
              </a:ext>
            </a:extLst>
          </p:cNvPr>
          <p:cNvSpPr/>
          <p:nvPr/>
        </p:nvSpPr>
        <p:spPr>
          <a:xfrm>
            <a:off x="0" y="6325122"/>
            <a:ext cx="9906000" cy="51846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B3C11664-7883-408F-A60B-B6879BBADEC4}"/>
              </a:ext>
            </a:extLst>
          </p:cNvPr>
          <p:cNvSpPr/>
          <p:nvPr/>
        </p:nvSpPr>
        <p:spPr>
          <a:xfrm>
            <a:off x="0" y="6398253"/>
            <a:ext cx="9906000" cy="45974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777E311-E19C-4531-B5E5-85A768BF1241}"/>
              </a:ext>
            </a:extLst>
          </p:cNvPr>
          <p:cNvSpPr txBox="1"/>
          <p:nvPr/>
        </p:nvSpPr>
        <p:spPr>
          <a:xfrm>
            <a:off x="0" y="6434126"/>
            <a:ext cx="990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solidFill>
                  <a:schemeClr val="bg1">
                    <a:lumMod val="95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2023</a:t>
            </a:r>
            <a:r>
              <a:rPr lang="ko-KR" altLang="en-US" sz="2000" dirty="0">
                <a:solidFill>
                  <a:schemeClr val="bg1">
                    <a:lumMod val="95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학년도 후기 행정법무대학원 </a:t>
            </a:r>
            <a:r>
              <a:rPr lang="ko-KR" altLang="en-US" sz="2000" dirty="0" err="1">
                <a:solidFill>
                  <a:schemeClr val="bg1">
                    <a:lumMod val="95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교학안내</a:t>
            </a:r>
            <a:endParaRPr lang="ko-KR" altLang="en-US" sz="2000" dirty="0">
              <a:solidFill>
                <a:schemeClr val="bg1">
                  <a:lumMod val="95000"/>
                </a:schemeClr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0D08B8F9-E78A-495C-83AD-D36A58F98237}"/>
              </a:ext>
            </a:extLst>
          </p:cNvPr>
          <p:cNvSpPr/>
          <p:nvPr/>
        </p:nvSpPr>
        <p:spPr>
          <a:xfrm>
            <a:off x="0" y="1"/>
            <a:ext cx="9906000" cy="518469"/>
          </a:xfrm>
          <a:prstGeom prst="rect">
            <a:avLst/>
          </a:prstGeom>
          <a:solidFill>
            <a:srgbClr val="0048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5" name="Picture 2" descr="로고] 단국대학교 로고 AI 파일 공유 + png 파일(시그니처,앰블럼,심벌마크) : 네이버 블로그">
            <a:extLst>
              <a:ext uri="{FF2B5EF4-FFF2-40B4-BE49-F238E27FC236}">
                <a16:creationId xmlns:a16="http://schemas.microsoft.com/office/drawing/2014/main" id="{242D34C1-0098-4C46-A4B4-C875F365BF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09" b="40763"/>
          <a:stretch/>
        </p:blipFill>
        <p:spPr bwMode="auto">
          <a:xfrm>
            <a:off x="-9525" y="459747"/>
            <a:ext cx="2417165" cy="47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이등변 삼각형 45">
            <a:extLst>
              <a:ext uri="{FF2B5EF4-FFF2-40B4-BE49-F238E27FC236}">
                <a16:creationId xmlns:a16="http://schemas.microsoft.com/office/drawing/2014/main" id="{8E837F22-58CA-419C-AA3C-2E4FF29C0E22}"/>
              </a:ext>
            </a:extLst>
          </p:cNvPr>
          <p:cNvSpPr/>
          <p:nvPr/>
        </p:nvSpPr>
        <p:spPr>
          <a:xfrm>
            <a:off x="5862035" y="351851"/>
            <a:ext cx="266700" cy="18509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이등변 삼각형 46">
            <a:extLst>
              <a:ext uri="{FF2B5EF4-FFF2-40B4-BE49-F238E27FC236}">
                <a16:creationId xmlns:a16="http://schemas.microsoft.com/office/drawing/2014/main" id="{7C92A8AF-65BD-4FC7-9EB6-177829AA56D4}"/>
              </a:ext>
            </a:extLst>
          </p:cNvPr>
          <p:cNvSpPr/>
          <p:nvPr/>
        </p:nvSpPr>
        <p:spPr>
          <a:xfrm>
            <a:off x="6578926" y="341815"/>
            <a:ext cx="266700" cy="18509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이등변 삼각형 47">
            <a:extLst>
              <a:ext uri="{FF2B5EF4-FFF2-40B4-BE49-F238E27FC236}">
                <a16:creationId xmlns:a16="http://schemas.microsoft.com/office/drawing/2014/main" id="{06E3C651-6ADD-4062-A74B-CEFA0800EDEC}"/>
              </a:ext>
            </a:extLst>
          </p:cNvPr>
          <p:cNvSpPr/>
          <p:nvPr/>
        </p:nvSpPr>
        <p:spPr>
          <a:xfrm>
            <a:off x="7295817" y="339621"/>
            <a:ext cx="266700" cy="18509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이등변 삼각형 48">
            <a:extLst>
              <a:ext uri="{FF2B5EF4-FFF2-40B4-BE49-F238E27FC236}">
                <a16:creationId xmlns:a16="http://schemas.microsoft.com/office/drawing/2014/main" id="{AE1F837C-5D12-44F7-A02C-CBF5168E7025}"/>
              </a:ext>
            </a:extLst>
          </p:cNvPr>
          <p:cNvSpPr/>
          <p:nvPr/>
        </p:nvSpPr>
        <p:spPr>
          <a:xfrm>
            <a:off x="8012708" y="339621"/>
            <a:ext cx="266700" cy="18509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5CB6C9E-838F-4DDB-B995-C6006EEB518E}"/>
              </a:ext>
            </a:extLst>
          </p:cNvPr>
          <p:cNvSpPr txBox="1"/>
          <p:nvPr/>
        </p:nvSpPr>
        <p:spPr>
          <a:xfrm>
            <a:off x="5828698" y="0"/>
            <a:ext cx="300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chemeClr val="bg2">
                    <a:lumMod val="50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1</a:t>
            </a:r>
            <a:endParaRPr lang="ko-KR" altLang="en-US" sz="2000" dirty="0">
              <a:solidFill>
                <a:schemeClr val="bg2">
                  <a:lumMod val="50000"/>
                </a:schemeClr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2014BA5-29AD-479E-91C3-D4123D734CBF}"/>
              </a:ext>
            </a:extLst>
          </p:cNvPr>
          <p:cNvSpPr txBox="1"/>
          <p:nvPr/>
        </p:nvSpPr>
        <p:spPr>
          <a:xfrm>
            <a:off x="6545588" y="0"/>
            <a:ext cx="300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2</a:t>
            </a:r>
            <a:endParaRPr lang="ko-KR" altLang="en-US" sz="2000" dirty="0">
              <a:solidFill>
                <a:schemeClr val="bg1"/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83832F0-4A8F-43AA-9998-DB7CABECEF49}"/>
              </a:ext>
            </a:extLst>
          </p:cNvPr>
          <p:cNvSpPr txBox="1"/>
          <p:nvPr/>
        </p:nvSpPr>
        <p:spPr>
          <a:xfrm>
            <a:off x="7262479" y="0"/>
            <a:ext cx="300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chemeClr val="bg2">
                    <a:lumMod val="50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3</a:t>
            </a:r>
            <a:endParaRPr lang="ko-KR" altLang="en-US" sz="2000" dirty="0">
              <a:solidFill>
                <a:schemeClr val="bg2">
                  <a:lumMod val="50000"/>
                </a:schemeClr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D05B7C5-9DA0-4BD0-9E0E-87356CD40722}"/>
              </a:ext>
            </a:extLst>
          </p:cNvPr>
          <p:cNvSpPr txBox="1"/>
          <p:nvPr/>
        </p:nvSpPr>
        <p:spPr>
          <a:xfrm>
            <a:off x="7979370" y="0"/>
            <a:ext cx="300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chemeClr val="bg2">
                    <a:lumMod val="50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4</a:t>
            </a:r>
            <a:endParaRPr lang="ko-KR" altLang="en-US" sz="2000" dirty="0">
              <a:solidFill>
                <a:schemeClr val="bg2">
                  <a:lumMod val="50000"/>
                </a:schemeClr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54" name="이등변 삼각형 53">
            <a:extLst>
              <a:ext uri="{FF2B5EF4-FFF2-40B4-BE49-F238E27FC236}">
                <a16:creationId xmlns:a16="http://schemas.microsoft.com/office/drawing/2014/main" id="{711646ED-34B8-498C-83FB-CD78639DBE12}"/>
              </a:ext>
            </a:extLst>
          </p:cNvPr>
          <p:cNvSpPr/>
          <p:nvPr/>
        </p:nvSpPr>
        <p:spPr>
          <a:xfrm>
            <a:off x="8762937" y="346807"/>
            <a:ext cx="266700" cy="18509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이등변 삼각형 54">
            <a:extLst>
              <a:ext uri="{FF2B5EF4-FFF2-40B4-BE49-F238E27FC236}">
                <a16:creationId xmlns:a16="http://schemas.microsoft.com/office/drawing/2014/main" id="{D76D47D0-3949-404C-ACBA-66932C0DCCA1}"/>
              </a:ext>
            </a:extLst>
          </p:cNvPr>
          <p:cNvSpPr/>
          <p:nvPr/>
        </p:nvSpPr>
        <p:spPr>
          <a:xfrm>
            <a:off x="9479828" y="339621"/>
            <a:ext cx="266700" cy="18509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BCD465D-6138-4A67-B91E-7CC7EE791CE4}"/>
              </a:ext>
            </a:extLst>
          </p:cNvPr>
          <p:cNvSpPr txBox="1"/>
          <p:nvPr/>
        </p:nvSpPr>
        <p:spPr>
          <a:xfrm>
            <a:off x="8729599" y="0"/>
            <a:ext cx="300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chemeClr val="bg2">
                    <a:lumMod val="50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5</a:t>
            </a:r>
            <a:endParaRPr lang="ko-KR" altLang="en-US" sz="2000" dirty="0">
              <a:solidFill>
                <a:schemeClr val="bg2">
                  <a:lumMod val="50000"/>
                </a:schemeClr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7AD3B00-D05B-4452-814F-529B7C86CA50}"/>
              </a:ext>
            </a:extLst>
          </p:cNvPr>
          <p:cNvSpPr txBox="1"/>
          <p:nvPr/>
        </p:nvSpPr>
        <p:spPr>
          <a:xfrm>
            <a:off x="9446490" y="0"/>
            <a:ext cx="300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chemeClr val="bg2">
                    <a:lumMod val="50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6</a:t>
            </a:r>
            <a:endParaRPr lang="ko-KR" altLang="en-US" sz="2000" dirty="0">
              <a:solidFill>
                <a:schemeClr val="bg2">
                  <a:lumMod val="50000"/>
                </a:schemeClr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8F69704-0745-485A-BBDC-B7C373B59379}"/>
              </a:ext>
            </a:extLst>
          </p:cNvPr>
          <p:cNvSpPr txBox="1"/>
          <p:nvPr/>
        </p:nvSpPr>
        <p:spPr>
          <a:xfrm>
            <a:off x="159472" y="35261"/>
            <a:ext cx="5543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&lt;</a:t>
            </a:r>
            <a:r>
              <a:rPr lang="ko-KR" altLang="en-US" sz="2400" dirty="0">
                <a:solidFill>
                  <a:schemeClr val="bg1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주요 학사 내용</a:t>
            </a:r>
            <a:r>
              <a:rPr lang="en-US" altLang="ko-KR" sz="2400" dirty="0">
                <a:solidFill>
                  <a:schemeClr val="bg1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&gt;</a:t>
            </a:r>
            <a:endParaRPr lang="ko-KR" altLang="en-US" sz="2400" dirty="0">
              <a:solidFill>
                <a:schemeClr val="bg1"/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24" name="타원 23">
            <a:extLst>
              <a:ext uri="{FF2B5EF4-FFF2-40B4-BE49-F238E27FC236}">
                <a16:creationId xmlns:a16="http://schemas.microsoft.com/office/drawing/2014/main" id="{2CB7EEF3-F46A-4DF6-80CD-5E22D55EF806}"/>
              </a:ext>
            </a:extLst>
          </p:cNvPr>
          <p:cNvSpPr/>
          <p:nvPr/>
        </p:nvSpPr>
        <p:spPr>
          <a:xfrm>
            <a:off x="9038294" y="699391"/>
            <a:ext cx="716891" cy="697441"/>
          </a:xfrm>
          <a:prstGeom prst="ellipse">
            <a:avLst/>
          </a:prstGeom>
          <a:noFill/>
          <a:ln w="25400">
            <a:solidFill>
              <a:srgbClr val="0048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600" dirty="0">
                <a:solidFill>
                  <a:schemeClr val="tx1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P.8</a:t>
            </a:r>
            <a:endParaRPr lang="ko-KR" altLang="en-US" sz="1600" dirty="0">
              <a:solidFill>
                <a:schemeClr val="tx1"/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380247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순서도: 처리 3">
            <a:extLst>
              <a:ext uri="{FF2B5EF4-FFF2-40B4-BE49-F238E27FC236}">
                <a16:creationId xmlns:a16="http://schemas.microsoft.com/office/drawing/2014/main" id="{17CB7398-67B7-48A0-B148-BB2707241DC3}"/>
              </a:ext>
            </a:extLst>
          </p:cNvPr>
          <p:cNvSpPr/>
          <p:nvPr/>
        </p:nvSpPr>
        <p:spPr>
          <a:xfrm>
            <a:off x="0" y="2612484"/>
            <a:ext cx="9906000" cy="816516"/>
          </a:xfrm>
          <a:prstGeom prst="flowChartProcess">
            <a:avLst/>
          </a:prstGeom>
          <a:solidFill>
            <a:srgbClr val="0048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altLang="ko-KR" sz="48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&lt;</a:t>
            </a:r>
            <a:r>
              <a:rPr lang="ko-KR" altLang="en-US" sz="4800" dirty="0" err="1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웹정보</a:t>
            </a:r>
            <a:r>
              <a:rPr lang="ko-KR" altLang="en-US" sz="48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 시스템 활용 방법</a:t>
            </a:r>
            <a:r>
              <a:rPr lang="en-US" altLang="ko-KR" sz="48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&gt;</a:t>
            </a:r>
            <a:endParaRPr lang="ko-KR" altLang="en-US" sz="4800" dirty="0"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4713B1AA-15CC-46BA-BD0D-FEBE67F056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071" y="2046826"/>
            <a:ext cx="648110" cy="6423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8F7D763-FF94-408D-9C2D-03960A8FB45D}"/>
              </a:ext>
            </a:extLst>
          </p:cNvPr>
          <p:cNvSpPr txBox="1"/>
          <p:nvPr/>
        </p:nvSpPr>
        <p:spPr>
          <a:xfrm>
            <a:off x="0" y="3520633"/>
            <a:ext cx="990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err="1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교학</a:t>
            </a:r>
            <a:r>
              <a:rPr lang="ko-KR" altLang="en-US" sz="20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 안내책자</a:t>
            </a:r>
            <a:r>
              <a:rPr lang="en-US" altLang="ko-KR" sz="20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 P.9</a:t>
            </a:r>
            <a:endParaRPr lang="ko-KR" altLang="en-US" sz="2000" dirty="0"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27B0AA28-8A42-41BB-9D6C-B4DB32086633}"/>
              </a:ext>
            </a:extLst>
          </p:cNvPr>
          <p:cNvSpPr/>
          <p:nvPr/>
        </p:nvSpPr>
        <p:spPr>
          <a:xfrm>
            <a:off x="0" y="6325122"/>
            <a:ext cx="9906000" cy="51846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9C6F1FE8-1BCA-4393-92E2-9E05761EC94E}"/>
              </a:ext>
            </a:extLst>
          </p:cNvPr>
          <p:cNvSpPr/>
          <p:nvPr/>
        </p:nvSpPr>
        <p:spPr>
          <a:xfrm>
            <a:off x="0" y="6398253"/>
            <a:ext cx="9906000" cy="45974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E54436-CC46-4E97-9DEE-B1EF719EEA18}"/>
              </a:ext>
            </a:extLst>
          </p:cNvPr>
          <p:cNvSpPr txBox="1"/>
          <p:nvPr/>
        </p:nvSpPr>
        <p:spPr>
          <a:xfrm>
            <a:off x="0" y="6434126"/>
            <a:ext cx="990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solidFill>
                  <a:schemeClr val="bg1">
                    <a:lumMod val="95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2023</a:t>
            </a:r>
            <a:r>
              <a:rPr lang="ko-KR" altLang="en-US" sz="2000" dirty="0">
                <a:solidFill>
                  <a:schemeClr val="bg1">
                    <a:lumMod val="95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학년도 후기 행정법무대학원 </a:t>
            </a:r>
            <a:r>
              <a:rPr lang="ko-KR" altLang="en-US" sz="2000" dirty="0" err="1">
                <a:solidFill>
                  <a:schemeClr val="bg1">
                    <a:lumMod val="95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교학안내</a:t>
            </a:r>
            <a:endParaRPr lang="ko-KR" altLang="en-US" sz="2000" dirty="0">
              <a:solidFill>
                <a:schemeClr val="bg1">
                  <a:lumMod val="95000"/>
                </a:schemeClr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2A55A0-9C43-4706-82DD-F9578ABE346A}"/>
              </a:ext>
            </a:extLst>
          </p:cNvPr>
          <p:cNvSpPr txBox="1"/>
          <p:nvPr/>
        </p:nvSpPr>
        <p:spPr>
          <a:xfrm>
            <a:off x="8640658" y="5437289"/>
            <a:ext cx="18204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600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3.</a:t>
            </a:r>
            <a:endParaRPr lang="ko-KR" altLang="en-US" sz="9600" dirty="0"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pic>
        <p:nvPicPr>
          <p:cNvPr id="13" name="Picture 2" descr="로고] 단국대학교 로고 AI 파일 공유 + png 파일(시그니처,앰블럼,심벌마크) : 네이버 블로그">
            <a:extLst>
              <a:ext uri="{FF2B5EF4-FFF2-40B4-BE49-F238E27FC236}">
                <a16:creationId xmlns:a16="http://schemas.microsoft.com/office/drawing/2014/main" id="{0621F302-4214-45E3-B9A3-0F00A98E9A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09" b="40763"/>
          <a:stretch/>
        </p:blipFill>
        <p:spPr bwMode="auto">
          <a:xfrm>
            <a:off x="0" y="23764"/>
            <a:ext cx="2417165" cy="47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02418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3346013"/>
              </p:ext>
            </p:extLst>
          </p:nvPr>
        </p:nvGraphicFramePr>
        <p:xfrm>
          <a:off x="417717" y="2275603"/>
          <a:ext cx="9077156" cy="3897760"/>
        </p:xfrm>
        <a:graphic>
          <a:graphicData uri="http://schemas.openxmlformats.org/drawingml/2006/table">
            <a:tbl>
              <a:tblPr/>
              <a:tblGrid>
                <a:gridCol w="996225">
                  <a:extLst>
                    <a:ext uri="{9D8B030D-6E8A-4147-A177-3AD203B41FA5}">
                      <a16:colId xmlns:a16="http://schemas.microsoft.com/office/drawing/2014/main" val="3131380426"/>
                    </a:ext>
                  </a:extLst>
                </a:gridCol>
                <a:gridCol w="1480974">
                  <a:extLst>
                    <a:ext uri="{9D8B030D-6E8A-4147-A177-3AD203B41FA5}">
                      <a16:colId xmlns:a16="http://schemas.microsoft.com/office/drawing/2014/main" val="3876809724"/>
                    </a:ext>
                  </a:extLst>
                </a:gridCol>
                <a:gridCol w="4991416">
                  <a:extLst>
                    <a:ext uri="{9D8B030D-6E8A-4147-A177-3AD203B41FA5}">
                      <a16:colId xmlns:a16="http://schemas.microsoft.com/office/drawing/2014/main" val="97188287"/>
                    </a:ext>
                  </a:extLst>
                </a:gridCol>
                <a:gridCol w="1608541">
                  <a:extLst>
                    <a:ext uri="{9D8B030D-6E8A-4147-A177-3AD203B41FA5}">
                      <a16:colId xmlns:a16="http://schemas.microsoft.com/office/drawing/2014/main" val="582476114"/>
                    </a:ext>
                  </a:extLst>
                </a:gridCol>
              </a:tblGrid>
              <a:tr h="575486"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-50" dirty="0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메 뉴</a:t>
                      </a:r>
                      <a:endParaRPr lang="ko-KR" altLang="en-US" sz="1400" b="1" kern="0" spc="0" dirty="0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7129" marR="17129" marT="17129" marB="17129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898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-50" dirty="0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해설 및 이용안내</a:t>
                      </a:r>
                      <a:endParaRPr lang="ko-KR" altLang="en-US" sz="1400" b="1" kern="0" spc="0" dirty="0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7129" marR="17129" marT="17129" marB="171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8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-50" dirty="0" err="1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대상학기</a:t>
                      </a:r>
                      <a:r>
                        <a:rPr lang="ko-KR" altLang="en-US" sz="1400" b="1" kern="0" spc="-50" dirty="0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및 시기</a:t>
                      </a:r>
                      <a:endParaRPr lang="ko-KR" altLang="en-US" sz="1400" b="1" kern="0" spc="0" dirty="0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7129" marR="17129" marT="17129" marB="171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8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448893"/>
                  </a:ext>
                </a:extLst>
              </a:tr>
              <a:tr h="32660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-5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학적구성</a:t>
                      </a:r>
                      <a:endParaRPr lang="ko-KR" altLang="en-US" sz="1400" b="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7129" marR="17129" marT="17129" marB="17129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-5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주소정보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7129" marR="17129" marT="17129" marB="171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9690" marR="10033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0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주소</a:t>
                      </a:r>
                      <a:r>
                        <a:rPr lang="en-US" altLang="ko-KR" sz="1200" b="0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200" b="0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전화번호</a:t>
                      </a:r>
                      <a:r>
                        <a:rPr lang="en-US" altLang="ko-KR" sz="1200" b="0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200" b="0" kern="0" spc="-5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직장사항</a:t>
                      </a:r>
                      <a:r>
                        <a:rPr lang="ko-KR" altLang="en-US" sz="1200" b="0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확인 및 변경 가능</a:t>
                      </a:r>
                      <a:endParaRPr lang="ko-KR" altLang="en-US" sz="1200" b="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7129" marR="17129" marT="17129" marB="171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수시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7129" marR="17129" marT="17129" marB="171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4341447"/>
                  </a:ext>
                </a:extLst>
              </a:tr>
              <a:tr h="665403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학적변동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7129" marR="17129" marT="17129" marB="17129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-5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휴학신청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7129" marR="17129" marT="17129" marB="171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9690" marR="10033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&lt;</a:t>
                      </a:r>
                      <a:r>
                        <a:rPr lang="ko-KR" altLang="en-US" sz="1200" kern="0" spc="-5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휴학신청</a:t>
                      </a:r>
                      <a:r>
                        <a:rPr lang="en-US" altLang="ko-KR" sz="1200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&gt; </a:t>
                      </a:r>
                      <a:r>
                        <a:rPr lang="ko-KR" altLang="en-US" sz="1200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클릭 → </a:t>
                      </a:r>
                      <a:r>
                        <a:rPr lang="en-US" altLang="ko-KR" sz="1200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&lt;</a:t>
                      </a:r>
                      <a:r>
                        <a:rPr lang="ko-KR" altLang="en-US" sz="1200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휴학구분</a:t>
                      </a:r>
                      <a:r>
                        <a:rPr lang="en-US" altLang="ko-KR" sz="1200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&gt; </a:t>
                      </a:r>
                      <a:r>
                        <a:rPr lang="ko-KR" altLang="en-US" sz="1200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선택</a:t>
                      </a:r>
                      <a:r>
                        <a:rPr lang="en-US" altLang="ko-KR" sz="1200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1200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→ 저장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7129" marR="17129" marT="17129" marB="171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종강 후 </a:t>
                      </a:r>
                      <a:r>
                        <a:rPr lang="en-US" altLang="ko-KR" sz="1200" b="1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 </a:t>
                      </a:r>
                      <a:r>
                        <a:rPr lang="ko-KR" altLang="en-US" sz="1200" b="1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개강 후 </a:t>
                      </a:r>
                      <a:br>
                        <a:rPr lang="en-US" altLang="ko-KR" sz="1200" b="1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en-US" altLang="ko-KR" sz="1200" b="1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  <a:r>
                        <a:rPr lang="ko-KR" altLang="en-US" sz="1200" b="1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주 이내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7129" marR="17129" marT="17129" marB="171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0242206"/>
                  </a:ext>
                </a:extLst>
              </a:tr>
              <a:tr h="66540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-5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복학신청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7129" marR="17129" marT="17129" marB="171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9690" marR="10033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&lt;</a:t>
                      </a:r>
                      <a:r>
                        <a:rPr lang="ko-KR" altLang="en-US" sz="1200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복학신청</a:t>
                      </a:r>
                      <a:r>
                        <a:rPr lang="en-US" altLang="ko-KR" sz="1200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&gt;</a:t>
                      </a:r>
                      <a:r>
                        <a:rPr lang="ko-KR" altLang="en-US" sz="1200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클릭 →</a:t>
                      </a:r>
                      <a:r>
                        <a:rPr lang="en-US" altLang="ko-KR" sz="1200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&lt;</a:t>
                      </a:r>
                      <a:r>
                        <a:rPr lang="ko-KR" altLang="en-US" sz="1200" kern="0" spc="-5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복학구분</a:t>
                      </a:r>
                      <a:r>
                        <a:rPr lang="en-US" altLang="ko-KR" sz="1200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&gt;</a:t>
                      </a:r>
                      <a:r>
                        <a:rPr lang="ko-KR" altLang="en-US" sz="1200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클릭 → 저장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7129" marR="17129" marT="17129" marB="171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매 학기 재학생 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등록기간 중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7129" marR="17129" marT="17129" marB="171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070174"/>
                  </a:ext>
                </a:extLst>
              </a:tr>
              <a:tr h="326605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수업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7129" marR="17129" marT="17129" marB="17129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수강시간표확인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7129" marR="17129" marT="17129" marB="171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9690" marR="10033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본인이 수강하는 </a:t>
                      </a:r>
                      <a:r>
                        <a:rPr lang="ko-KR" altLang="en-US" sz="1200" kern="0" spc="-5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해당학기</a:t>
                      </a:r>
                      <a:r>
                        <a:rPr lang="ko-KR" altLang="en-US" sz="1200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시간표 확인 가능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7129" marR="17129" marT="17129" marB="171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매 학기 신청기간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7129" marR="17129" marT="17129" marB="171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0012249"/>
                  </a:ext>
                </a:extLst>
              </a:tr>
              <a:tr h="32660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수강신청확인서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7129" marR="17129" marT="17129" marB="171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9690" marR="10033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본인이 수강신청 한 과목 확인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7129" marR="17129" marT="17129" marB="171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매 학기 신청기간</a:t>
                      </a:r>
                      <a:endParaRPr lang="en-US" altLang="ko-KR" sz="1200" b="1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7129" marR="17129" marT="17129" marB="171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2643"/>
                  </a:ext>
                </a:extLst>
              </a:tr>
              <a:tr h="100420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성적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7129" marR="17129" marT="17129" marB="17129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-5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성적조회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7129" marR="17129" marT="17129" marB="171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9690" marR="10033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학기수강성적 및 누적</a:t>
                      </a:r>
                      <a:r>
                        <a:rPr lang="en-US" altLang="ko-KR" sz="1200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200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전체</a:t>
                      </a:r>
                      <a:r>
                        <a:rPr lang="en-US" altLang="ko-KR" sz="1200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r>
                        <a:rPr lang="ko-KR" altLang="en-US" sz="1200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성적 확인가능</a:t>
                      </a:r>
                      <a:r>
                        <a:rPr lang="en-US" altLang="ko-KR" sz="1200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200" kern="0" spc="-5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누적성적을</a:t>
                      </a:r>
                      <a:r>
                        <a:rPr lang="ko-KR" altLang="en-US" sz="1200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클릭하면 전 학기 </a:t>
                      </a:r>
                      <a:r>
                        <a:rPr lang="ko-KR" altLang="en-US" sz="1200" kern="0" spc="-5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취득학점</a:t>
                      </a:r>
                      <a:r>
                        <a:rPr lang="ko-KR" altLang="en-US" sz="1200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및 </a:t>
                      </a:r>
                      <a:r>
                        <a:rPr lang="ko-KR" altLang="en-US" sz="1200" kern="0" spc="-5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평균성적을</a:t>
                      </a:r>
                      <a:r>
                        <a:rPr lang="ko-KR" altLang="en-US" sz="1200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확인할 수 있고</a:t>
                      </a:r>
                      <a:r>
                        <a:rPr lang="en-US" altLang="ko-KR" sz="1200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200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년도 학기를 클릭하면 </a:t>
                      </a:r>
                      <a:r>
                        <a:rPr lang="ko-KR" altLang="en-US" sz="1200" kern="0" spc="-5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해당학기</a:t>
                      </a:r>
                      <a:r>
                        <a:rPr lang="ko-KR" altLang="en-US" sz="1200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과목별 성적 확인 가능</a:t>
                      </a:r>
                      <a:r>
                        <a:rPr lang="en-US" altLang="ko-KR" sz="1200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7129" marR="17129" marT="17129" marB="171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매 학기 최종성적</a:t>
                      </a:r>
                      <a:endParaRPr lang="en-US" altLang="ko-KR" sz="1200" b="1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공시기간이후</a:t>
                      </a:r>
                    </a:p>
                  </a:txBody>
                  <a:tcPr marL="17129" marR="17129" marT="17129" marB="171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881248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02673" y="1259329"/>
            <a:ext cx="95714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단국대학교 홈페이지</a:t>
            </a:r>
            <a:r>
              <a:rPr lang="en-US" altLang="ko-KR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(http://www.dankook.ac.kr) </a:t>
            </a:r>
            <a:r>
              <a:rPr lang="ko-KR" altLang="en-US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접속 → </a:t>
            </a:r>
            <a:r>
              <a:rPr lang="ko-KR" altLang="en-US" dirty="0" err="1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단국포털</a:t>
            </a:r>
            <a:r>
              <a:rPr lang="ko-KR" altLang="en-US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 → 웹정보시스템 클릭 </a:t>
            </a:r>
            <a:endParaRPr lang="en-US" altLang="ko-KR" dirty="0">
              <a:latin typeface="경기천년바탕 Bold" panose="02020803020101020101" pitchFamily="18" charset="-127"/>
              <a:ea typeface="경기천년바탕 Bold" panose="02020803020101020101" pitchFamily="18" charset="-127"/>
            </a:endParaRPr>
          </a:p>
          <a:p>
            <a:r>
              <a:rPr lang="ko-KR" altLang="en-US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→ </a:t>
            </a:r>
            <a:r>
              <a:rPr lang="en-US" altLang="ko-KR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User ID(</a:t>
            </a:r>
            <a:r>
              <a:rPr lang="ko-KR" altLang="en-US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학번</a:t>
            </a:r>
            <a:r>
              <a:rPr lang="en-US" altLang="ko-KR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), Password(</a:t>
            </a:r>
            <a:r>
              <a:rPr lang="ko-KR" altLang="en-US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주민번호 </a:t>
            </a:r>
            <a:r>
              <a:rPr lang="ko-KR" altLang="en-US" dirty="0" err="1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뒷</a:t>
            </a:r>
            <a:r>
              <a:rPr lang="en-US" altLang="ko-KR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3</a:t>
            </a:r>
            <a:r>
              <a:rPr lang="ko-KR" altLang="en-US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자리를 뺀 </a:t>
            </a:r>
            <a:r>
              <a:rPr lang="en-US" altLang="ko-KR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10</a:t>
            </a:r>
            <a:r>
              <a:rPr lang="ko-KR" altLang="en-US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자리</a:t>
            </a:r>
            <a:r>
              <a:rPr lang="en-US" altLang="ko-KR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) </a:t>
            </a:r>
            <a:r>
              <a:rPr lang="ko-KR" altLang="en-US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입력 후 확인 </a:t>
            </a:r>
            <a:r>
              <a:rPr lang="en-US" altLang="ko-KR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Click </a:t>
            </a:r>
            <a:r>
              <a:rPr lang="ko-KR" altLang="en-US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→ </a:t>
            </a:r>
            <a:endParaRPr lang="en-US" altLang="ko-KR" dirty="0">
              <a:latin typeface="경기천년바탕 Bold" panose="02020803020101020101" pitchFamily="18" charset="-127"/>
              <a:ea typeface="경기천년바탕 Bold" panose="02020803020101020101" pitchFamily="18" charset="-127"/>
            </a:endParaRPr>
          </a:p>
          <a:p>
            <a:r>
              <a:rPr lang="ko-KR" altLang="en-US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화면 좌측의 메뉴를 </a:t>
            </a:r>
            <a:r>
              <a:rPr lang="en-US" altLang="ko-KR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Click</a:t>
            </a:r>
            <a:r>
              <a:rPr lang="ko-KR" altLang="en-US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하여 이용하면 됩니다</a:t>
            </a:r>
            <a:r>
              <a:rPr lang="en-US" altLang="ko-KR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.</a:t>
            </a:r>
            <a:endParaRPr lang="ko-KR" altLang="en-US" dirty="0">
              <a:latin typeface="경기천년바탕 Bold" panose="02020803020101020101" pitchFamily="18" charset="-127"/>
              <a:ea typeface="경기천년바탕 Bold" panose="02020803020101020101" pitchFamily="18" charset="-127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0CE698AA-7B28-43A3-A891-F6057EFD2EE5}"/>
              </a:ext>
            </a:extLst>
          </p:cNvPr>
          <p:cNvSpPr/>
          <p:nvPr/>
        </p:nvSpPr>
        <p:spPr>
          <a:xfrm>
            <a:off x="0" y="1"/>
            <a:ext cx="9906000" cy="518469"/>
          </a:xfrm>
          <a:prstGeom prst="rect">
            <a:avLst/>
          </a:prstGeom>
          <a:solidFill>
            <a:srgbClr val="0048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Picture 2" descr="로고] 단국대학교 로고 AI 파일 공유 + png 파일(시그니처,앰블럼,심벌마크) : 네이버 블로그">
            <a:extLst>
              <a:ext uri="{FF2B5EF4-FFF2-40B4-BE49-F238E27FC236}">
                <a16:creationId xmlns:a16="http://schemas.microsoft.com/office/drawing/2014/main" id="{1A602EA2-94C4-481E-BC14-731FEFF42E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09" b="40763"/>
          <a:stretch/>
        </p:blipFill>
        <p:spPr bwMode="auto">
          <a:xfrm>
            <a:off x="-9525" y="459747"/>
            <a:ext cx="2417165" cy="47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이등변 삼각형 8">
            <a:extLst>
              <a:ext uri="{FF2B5EF4-FFF2-40B4-BE49-F238E27FC236}">
                <a16:creationId xmlns:a16="http://schemas.microsoft.com/office/drawing/2014/main" id="{5296F25F-F886-4F51-9917-AB9ABD4270E3}"/>
              </a:ext>
            </a:extLst>
          </p:cNvPr>
          <p:cNvSpPr/>
          <p:nvPr/>
        </p:nvSpPr>
        <p:spPr>
          <a:xfrm>
            <a:off x="5862035" y="351851"/>
            <a:ext cx="266700" cy="18509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이등변 삼각형 10">
            <a:extLst>
              <a:ext uri="{FF2B5EF4-FFF2-40B4-BE49-F238E27FC236}">
                <a16:creationId xmlns:a16="http://schemas.microsoft.com/office/drawing/2014/main" id="{FE99479D-A9CB-467A-88A4-47D45E2F76EB}"/>
              </a:ext>
            </a:extLst>
          </p:cNvPr>
          <p:cNvSpPr/>
          <p:nvPr/>
        </p:nvSpPr>
        <p:spPr>
          <a:xfrm>
            <a:off x="6578926" y="341815"/>
            <a:ext cx="266700" cy="18509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이등변 삼각형 11">
            <a:extLst>
              <a:ext uri="{FF2B5EF4-FFF2-40B4-BE49-F238E27FC236}">
                <a16:creationId xmlns:a16="http://schemas.microsoft.com/office/drawing/2014/main" id="{14A11E63-6695-4540-BEAC-9BB1DA3986BB}"/>
              </a:ext>
            </a:extLst>
          </p:cNvPr>
          <p:cNvSpPr/>
          <p:nvPr/>
        </p:nvSpPr>
        <p:spPr>
          <a:xfrm>
            <a:off x="7295817" y="339621"/>
            <a:ext cx="266700" cy="18509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이등변 삼각형 13">
            <a:extLst>
              <a:ext uri="{FF2B5EF4-FFF2-40B4-BE49-F238E27FC236}">
                <a16:creationId xmlns:a16="http://schemas.microsoft.com/office/drawing/2014/main" id="{9F8FA336-1C5D-4A21-BAF6-E13C6C1AAD8C}"/>
              </a:ext>
            </a:extLst>
          </p:cNvPr>
          <p:cNvSpPr/>
          <p:nvPr/>
        </p:nvSpPr>
        <p:spPr>
          <a:xfrm>
            <a:off x="8012708" y="339621"/>
            <a:ext cx="266700" cy="18509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7806CC-8E70-44B0-AE2D-F5D1ABD4A8A6}"/>
              </a:ext>
            </a:extLst>
          </p:cNvPr>
          <p:cNvSpPr txBox="1"/>
          <p:nvPr/>
        </p:nvSpPr>
        <p:spPr>
          <a:xfrm>
            <a:off x="5828698" y="0"/>
            <a:ext cx="300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chemeClr val="bg2">
                    <a:lumMod val="50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1</a:t>
            </a:r>
            <a:endParaRPr lang="ko-KR" altLang="en-US" sz="2000" dirty="0">
              <a:solidFill>
                <a:schemeClr val="bg2">
                  <a:lumMod val="50000"/>
                </a:schemeClr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EC6CFDB-5ECC-42F2-87AA-0DDAB27DFA75}"/>
              </a:ext>
            </a:extLst>
          </p:cNvPr>
          <p:cNvSpPr txBox="1"/>
          <p:nvPr/>
        </p:nvSpPr>
        <p:spPr>
          <a:xfrm>
            <a:off x="6545588" y="0"/>
            <a:ext cx="300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chemeClr val="bg2">
                    <a:lumMod val="50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2</a:t>
            </a:r>
            <a:endParaRPr lang="ko-KR" altLang="en-US" sz="2000" dirty="0">
              <a:solidFill>
                <a:schemeClr val="bg2">
                  <a:lumMod val="50000"/>
                </a:schemeClr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FF0C403-EA51-4872-99DB-00AB88EBAE40}"/>
              </a:ext>
            </a:extLst>
          </p:cNvPr>
          <p:cNvSpPr txBox="1"/>
          <p:nvPr/>
        </p:nvSpPr>
        <p:spPr>
          <a:xfrm>
            <a:off x="7262479" y="0"/>
            <a:ext cx="300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3</a:t>
            </a:r>
            <a:endParaRPr lang="ko-KR" altLang="en-US" sz="2000" dirty="0">
              <a:solidFill>
                <a:schemeClr val="bg1"/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B408DFA-2A76-4A0C-B5F1-204E2775A934}"/>
              </a:ext>
            </a:extLst>
          </p:cNvPr>
          <p:cNvSpPr txBox="1"/>
          <p:nvPr/>
        </p:nvSpPr>
        <p:spPr>
          <a:xfrm>
            <a:off x="7979370" y="0"/>
            <a:ext cx="300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chemeClr val="bg2">
                    <a:lumMod val="50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4</a:t>
            </a:r>
            <a:endParaRPr lang="ko-KR" altLang="en-US" sz="2000" dirty="0">
              <a:solidFill>
                <a:schemeClr val="bg2">
                  <a:lumMod val="50000"/>
                </a:schemeClr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19" name="이등변 삼각형 18">
            <a:extLst>
              <a:ext uri="{FF2B5EF4-FFF2-40B4-BE49-F238E27FC236}">
                <a16:creationId xmlns:a16="http://schemas.microsoft.com/office/drawing/2014/main" id="{9744776E-CDEB-4446-8990-F74EA1D44C62}"/>
              </a:ext>
            </a:extLst>
          </p:cNvPr>
          <p:cNvSpPr/>
          <p:nvPr/>
        </p:nvSpPr>
        <p:spPr>
          <a:xfrm>
            <a:off x="8762937" y="346807"/>
            <a:ext cx="266700" cy="18509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이등변 삼각형 19">
            <a:extLst>
              <a:ext uri="{FF2B5EF4-FFF2-40B4-BE49-F238E27FC236}">
                <a16:creationId xmlns:a16="http://schemas.microsoft.com/office/drawing/2014/main" id="{E3EF05FF-9FB4-4547-974C-96BF9698AE94}"/>
              </a:ext>
            </a:extLst>
          </p:cNvPr>
          <p:cNvSpPr/>
          <p:nvPr/>
        </p:nvSpPr>
        <p:spPr>
          <a:xfrm>
            <a:off x="9479828" y="339621"/>
            <a:ext cx="266700" cy="18509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2A36D02-0655-4409-AC2C-8716741F1C44}"/>
              </a:ext>
            </a:extLst>
          </p:cNvPr>
          <p:cNvSpPr txBox="1"/>
          <p:nvPr/>
        </p:nvSpPr>
        <p:spPr>
          <a:xfrm>
            <a:off x="8729599" y="0"/>
            <a:ext cx="300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chemeClr val="bg2">
                    <a:lumMod val="50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5</a:t>
            </a:r>
            <a:endParaRPr lang="ko-KR" altLang="en-US" sz="2000" dirty="0">
              <a:solidFill>
                <a:schemeClr val="bg2">
                  <a:lumMod val="50000"/>
                </a:schemeClr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1996525-3321-4304-A085-F94BC3B4EDFE}"/>
              </a:ext>
            </a:extLst>
          </p:cNvPr>
          <p:cNvSpPr txBox="1"/>
          <p:nvPr/>
        </p:nvSpPr>
        <p:spPr>
          <a:xfrm>
            <a:off x="9446490" y="0"/>
            <a:ext cx="300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chemeClr val="bg2">
                    <a:lumMod val="50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6</a:t>
            </a:r>
            <a:endParaRPr lang="ko-KR" altLang="en-US" sz="2000" dirty="0">
              <a:solidFill>
                <a:schemeClr val="bg2">
                  <a:lumMod val="50000"/>
                </a:schemeClr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977291F-C6E0-4674-A46F-364647412F92}"/>
              </a:ext>
            </a:extLst>
          </p:cNvPr>
          <p:cNvSpPr txBox="1"/>
          <p:nvPr/>
        </p:nvSpPr>
        <p:spPr>
          <a:xfrm>
            <a:off x="159472" y="35261"/>
            <a:ext cx="5543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&lt;</a:t>
            </a:r>
            <a:r>
              <a:rPr lang="ko-KR" altLang="en-US" sz="2400" dirty="0" err="1">
                <a:solidFill>
                  <a:schemeClr val="bg1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웹정보</a:t>
            </a:r>
            <a:r>
              <a:rPr lang="ko-KR" altLang="en-US" sz="2400" dirty="0">
                <a:solidFill>
                  <a:schemeClr val="bg1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 시스템 활용 방법</a:t>
            </a:r>
            <a:r>
              <a:rPr lang="en-US" altLang="ko-KR" sz="2400" dirty="0">
                <a:solidFill>
                  <a:schemeClr val="bg1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&gt;</a:t>
            </a:r>
            <a:endParaRPr lang="ko-KR" altLang="en-US" sz="2400" dirty="0">
              <a:solidFill>
                <a:schemeClr val="bg1"/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5F7BC031-5630-49BA-92EB-0D9B7423F2DC}"/>
              </a:ext>
            </a:extLst>
          </p:cNvPr>
          <p:cNvSpPr/>
          <p:nvPr/>
        </p:nvSpPr>
        <p:spPr>
          <a:xfrm>
            <a:off x="0" y="6325122"/>
            <a:ext cx="9906000" cy="51846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A946D739-F61C-4147-9B04-99CDC69EA30B}"/>
              </a:ext>
            </a:extLst>
          </p:cNvPr>
          <p:cNvSpPr/>
          <p:nvPr/>
        </p:nvSpPr>
        <p:spPr>
          <a:xfrm>
            <a:off x="0" y="6398253"/>
            <a:ext cx="9906000" cy="45974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EFA4215-E75B-44CE-940E-332C101E248E}"/>
              </a:ext>
            </a:extLst>
          </p:cNvPr>
          <p:cNvSpPr txBox="1"/>
          <p:nvPr/>
        </p:nvSpPr>
        <p:spPr>
          <a:xfrm>
            <a:off x="0" y="6434126"/>
            <a:ext cx="990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solidFill>
                  <a:schemeClr val="bg1">
                    <a:lumMod val="95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2023</a:t>
            </a:r>
            <a:r>
              <a:rPr lang="ko-KR" altLang="en-US" sz="2000" dirty="0">
                <a:solidFill>
                  <a:schemeClr val="bg1">
                    <a:lumMod val="95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학년도 후기 행정법무대학원 </a:t>
            </a:r>
            <a:r>
              <a:rPr lang="ko-KR" altLang="en-US" sz="2000" dirty="0" err="1">
                <a:solidFill>
                  <a:schemeClr val="bg1">
                    <a:lumMod val="95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교학안내</a:t>
            </a:r>
            <a:endParaRPr lang="ko-KR" altLang="en-US" sz="2000" dirty="0">
              <a:solidFill>
                <a:schemeClr val="bg1">
                  <a:lumMod val="95000"/>
                </a:schemeClr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28" name="타원 27">
            <a:extLst>
              <a:ext uri="{FF2B5EF4-FFF2-40B4-BE49-F238E27FC236}">
                <a16:creationId xmlns:a16="http://schemas.microsoft.com/office/drawing/2014/main" id="{3CB11346-871F-440A-B4BC-58DF5B3FED37}"/>
              </a:ext>
            </a:extLst>
          </p:cNvPr>
          <p:cNvSpPr/>
          <p:nvPr/>
        </p:nvSpPr>
        <p:spPr>
          <a:xfrm>
            <a:off x="9038294" y="699391"/>
            <a:ext cx="716891" cy="697441"/>
          </a:xfrm>
          <a:prstGeom prst="ellipse">
            <a:avLst/>
          </a:prstGeom>
          <a:noFill/>
          <a:ln w="25400">
            <a:solidFill>
              <a:srgbClr val="0048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600" dirty="0">
                <a:solidFill>
                  <a:schemeClr val="tx1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P.9</a:t>
            </a:r>
            <a:endParaRPr lang="ko-KR" altLang="en-US" sz="1600" dirty="0">
              <a:solidFill>
                <a:schemeClr val="tx1"/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975726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0054629"/>
              </p:ext>
            </p:extLst>
          </p:nvPr>
        </p:nvGraphicFramePr>
        <p:xfrm>
          <a:off x="263554" y="974908"/>
          <a:ext cx="9378892" cy="579533"/>
        </p:xfrm>
        <a:graphic>
          <a:graphicData uri="http://schemas.openxmlformats.org/drawingml/2006/table">
            <a:tbl>
              <a:tblPr/>
              <a:tblGrid>
                <a:gridCol w="2561185">
                  <a:extLst>
                    <a:ext uri="{9D8B030D-6E8A-4147-A177-3AD203B41FA5}">
                      <a16:colId xmlns:a16="http://schemas.microsoft.com/office/drawing/2014/main" val="3131380426"/>
                    </a:ext>
                  </a:extLst>
                </a:gridCol>
                <a:gridCol w="5869156">
                  <a:extLst>
                    <a:ext uri="{9D8B030D-6E8A-4147-A177-3AD203B41FA5}">
                      <a16:colId xmlns:a16="http://schemas.microsoft.com/office/drawing/2014/main" val="97188287"/>
                    </a:ext>
                  </a:extLst>
                </a:gridCol>
                <a:gridCol w="948551">
                  <a:extLst>
                    <a:ext uri="{9D8B030D-6E8A-4147-A177-3AD203B41FA5}">
                      <a16:colId xmlns:a16="http://schemas.microsoft.com/office/drawing/2014/main" val="582476114"/>
                    </a:ext>
                  </a:extLst>
                </a:gridCol>
              </a:tblGrid>
              <a:tr h="37791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-50" dirty="0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메 뉴</a:t>
                      </a:r>
                      <a:endParaRPr lang="ko-KR" altLang="en-US" sz="1200" b="1" kern="0" spc="0" dirty="0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7129" marR="17129" marT="17129" marB="17129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8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-50" dirty="0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해설 및 이용안내</a:t>
                      </a:r>
                      <a:endParaRPr lang="ko-KR" altLang="en-US" sz="1200" b="1" kern="0" spc="0" dirty="0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7129" marR="17129" marT="17129" marB="171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8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-50" dirty="0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대상 학기 및 시기</a:t>
                      </a:r>
                      <a:endParaRPr lang="ko-KR" altLang="en-US" sz="1200" b="1" kern="0" spc="0" dirty="0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7129" marR="17129" marT="17129" marB="171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8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448893"/>
                  </a:ext>
                </a:extLst>
              </a:tr>
            </a:tbl>
          </a:graphicData>
        </a:graphic>
      </p:graphicFrame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7635497"/>
              </p:ext>
            </p:extLst>
          </p:nvPr>
        </p:nvGraphicFramePr>
        <p:xfrm>
          <a:off x="263554" y="1554441"/>
          <a:ext cx="9378892" cy="4670790"/>
        </p:xfrm>
        <a:graphic>
          <a:graphicData uri="http://schemas.openxmlformats.org/drawingml/2006/table">
            <a:tbl>
              <a:tblPr/>
              <a:tblGrid>
                <a:gridCol w="1029341">
                  <a:extLst>
                    <a:ext uri="{9D8B030D-6E8A-4147-A177-3AD203B41FA5}">
                      <a16:colId xmlns:a16="http://schemas.microsoft.com/office/drawing/2014/main" val="3411133747"/>
                    </a:ext>
                  </a:extLst>
                </a:gridCol>
                <a:gridCol w="1523795">
                  <a:extLst>
                    <a:ext uri="{9D8B030D-6E8A-4147-A177-3AD203B41FA5}">
                      <a16:colId xmlns:a16="http://schemas.microsoft.com/office/drawing/2014/main" val="1805452848"/>
                    </a:ext>
                  </a:extLst>
                </a:gridCol>
                <a:gridCol w="5877205">
                  <a:extLst>
                    <a:ext uri="{9D8B030D-6E8A-4147-A177-3AD203B41FA5}">
                      <a16:colId xmlns:a16="http://schemas.microsoft.com/office/drawing/2014/main" val="3247899388"/>
                    </a:ext>
                  </a:extLst>
                </a:gridCol>
                <a:gridCol w="948551">
                  <a:extLst>
                    <a:ext uri="{9D8B030D-6E8A-4147-A177-3AD203B41FA5}">
                      <a16:colId xmlns:a16="http://schemas.microsoft.com/office/drawing/2014/main" val="1079507897"/>
                    </a:ext>
                  </a:extLst>
                </a:gridCol>
              </a:tblGrid>
              <a:tr h="524887">
                <a:tc rowSpan="5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대학원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7129" marR="17129" marT="17129" marB="17129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외국어</a:t>
                      </a: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1400" b="1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시험신청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7129" marR="17129" marT="17129" marB="171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9690" marR="10033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5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외국어시험</a:t>
                      </a:r>
                      <a:r>
                        <a:rPr lang="ko-KR" altLang="en-US" sz="1200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신청을 클릭 → 신청서를 작성</a:t>
                      </a:r>
                      <a:r>
                        <a:rPr lang="en-US" altLang="ko-KR" sz="1200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200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저장버튼을 클릭 저장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7129" marR="17129" marT="17129" marB="171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r>
                        <a:rPr lang="ko-KR" altLang="en-US" sz="1200" b="1" kern="0" spc="-5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학기생</a:t>
                      </a:r>
                      <a:r>
                        <a:rPr lang="ko-KR" altLang="en-US" sz="1200" b="1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신청기간 내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7129" marR="17129" marT="17129" marB="171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8443671"/>
                  </a:ext>
                </a:extLst>
              </a:tr>
              <a:tr h="56282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-1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종합학력</a:t>
                      </a: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1400" b="1" kern="0" spc="-1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시험신청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7129" marR="17129" marT="17129" marB="171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9690" marR="10033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종합학력시험 신청을 클릭 → 신청서에 응시과목</a:t>
                      </a:r>
                      <a:r>
                        <a:rPr lang="en-US" altLang="ko-KR" sz="1200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200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과목은 주임교수와 상의</a:t>
                      </a:r>
                      <a:r>
                        <a:rPr lang="en-US" altLang="ko-KR" sz="1200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r>
                        <a:rPr lang="ko-KR" altLang="en-US" sz="1200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을 입력</a:t>
                      </a:r>
                      <a:r>
                        <a:rPr lang="en-US" altLang="ko-KR" sz="1200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</a:p>
                    <a:p>
                      <a:pPr marL="59690" marR="10033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저장버튼을 클릭 저장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7129" marR="17129" marT="17129" marB="171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</a:t>
                      </a:r>
                      <a:r>
                        <a:rPr lang="ko-KR" altLang="en-US" sz="1200" b="1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학기 생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신청기간 내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7129" marR="17129" marT="17129" marB="171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0299202"/>
                  </a:ext>
                </a:extLst>
              </a:tr>
              <a:tr h="113117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논문지도교수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승인 신청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7129" marR="17129" marT="17129" marB="171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9690" marR="10033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논문지도교수 승인 신청 </a:t>
                      </a:r>
                      <a:r>
                        <a:rPr lang="en-US" altLang="ko-KR" sz="1200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lang="ko-KR" altLang="en-US" sz="1200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주임교수와 상의하여 지도교수를 결정한 후 논문지도교수 </a:t>
                      </a:r>
                      <a:endParaRPr lang="en-US" altLang="ko-KR" sz="1200" kern="0" spc="-5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59690" marR="10033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신청을 클릭 → 검색 클릭</a:t>
                      </a:r>
                      <a:r>
                        <a:rPr lang="en-US" altLang="ko-KR" sz="1200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200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신청할 지도교수명을 선택하고 학과 주임교수명을 입력</a:t>
                      </a:r>
                      <a:r>
                        <a:rPr lang="en-US" altLang="ko-KR" sz="1200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</a:p>
                    <a:p>
                      <a:pPr marL="59690" marR="10033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저장버튼을 클릭 → 신청서를 출력하여 논문지도교수와 주임교수의 날인을 받아 </a:t>
                      </a:r>
                      <a:endParaRPr lang="en-US" altLang="ko-KR" sz="1200" kern="0" spc="-5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59690" marR="10033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5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교학행정팀으로</a:t>
                      </a:r>
                      <a:r>
                        <a:rPr lang="ko-KR" altLang="en-US" sz="1200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제출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7129" marR="17129" marT="17129" marB="171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r>
                        <a:rPr lang="ko-KR" altLang="en-US" sz="1200" b="1" kern="0" spc="-5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학기생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7129" marR="17129" marT="17129" marB="171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6972582"/>
                  </a:ext>
                </a:extLst>
              </a:tr>
              <a:tr h="56282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-7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논문예비</a:t>
                      </a: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1400" b="1" kern="0" spc="-7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발표신청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7129" marR="17129" marT="17129" marB="171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9690" marR="10033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논문예비발표 신청 클릭 → 논문제목</a:t>
                      </a:r>
                      <a:r>
                        <a:rPr lang="en-US" altLang="ko-KR" sz="1200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(</a:t>
                      </a:r>
                      <a:r>
                        <a:rPr lang="ko-KR" altLang="en-US" sz="1200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국문</a:t>
                      </a:r>
                      <a:r>
                        <a:rPr lang="en-US" altLang="ko-KR" sz="1200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, </a:t>
                      </a:r>
                      <a:r>
                        <a:rPr lang="ko-KR" altLang="en-US" sz="1200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영문</a:t>
                      </a:r>
                      <a:r>
                        <a:rPr lang="en-US" altLang="ko-KR" sz="1200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) </a:t>
                      </a:r>
                      <a:r>
                        <a:rPr lang="ko-KR" altLang="en-US" sz="1200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입력 </a:t>
                      </a:r>
                      <a:endParaRPr lang="en-US" altLang="ko-KR" sz="1200" kern="0" spc="-5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59690" marR="10033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→ 저장 후 논문 예비발표신청서를 출력하여 </a:t>
                      </a:r>
                      <a:r>
                        <a:rPr lang="ko-KR" altLang="en-US" sz="1200" kern="0" spc="-5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교학행정팀으로</a:t>
                      </a:r>
                      <a:r>
                        <a:rPr lang="ko-KR" altLang="en-US" sz="1200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제출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7129" marR="17129" marT="17129" marB="171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</a:t>
                      </a:r>
                      <a:r>
                        <a:rPr lang="ko-KR" altLang="en-US" sz="1200" b="1" kern="0" spc="-5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학기생</a:t>
                      </a:r>
                      <a:r>
                        <a:rPr lang="ko-KR" altLang="en-US" sz="1200" b="1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이상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7129" marR="17129" marT="17129" marB="171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790650"/>
                  </a:ext>
                </a:extLst>
              </a:tr>
              <a:tr h="56282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-7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논문심사</a:t>
                      </a: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1400" b="1" kern="0" spc="-7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심사신청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7129" marR="17129" marT="17129" marB="171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9690" marR="10033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논문심사 신청 클릭 → 논문제목</a:t>
                      </a:r>
                      <a:r>
                        <a:rPr lang="en-US" altLang="ko-KR" sz="1200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200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국문</a:t>
                      </a:r>
                      <a:r>
                        <a:rPr lang="en-US" altLang="ko-KR" sz="1200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200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영문</a:t>
                      </a:r>
                      <a:r>
                        <a:rPr lang="en-US" altLang="ko-KR" sz="1200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</a:t>
                      </a:r>
                      <a:r>
                        <a:rPr lang="ko-KR" altLang="en-US" sz="1200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입력 </a:t>
                      </a:r>
                      <a:endParaRPr lang="en-US" altLang="ko-KR" sz="1200" kern="0" spc="-5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59690" marR="10033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→ 논문심사 신청서와 서약서를 출력하여 교학행정팀으로 제출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7129" marR="17129" marT="17129" marB="171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</a:t>
                      </a:r>
                      <a:r>
                        <a:rPr lang="ko-KR" altLang="en-US" sz="1200" b="1" kern="0" spc="-5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학기생</a:t>
                      </a:r>
                      <a:r>
                        <a:rPr lang="ko-KR" altLang="en-US" sz="1200" b="1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이상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7129" marR="17129" marT="17129" marB="171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1444670"/>
                  </a:ext>
                </a:extLst>
              </a:tr>
              <a:tr h="562826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-5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등록</a:t>
                      </a:r>
                      <a:r>
                        <a:rPr lang="en-US" altLang="ko-KR" sz="1400" kern="0" spc="-5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1400" kern="0" spc="-5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장학</a:t>
                      </a: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7129" marR="17129" marT="17129" marB="17129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등록금고지서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7129" marR="17129" marT="17129" marB="171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9690" marR="10033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등록</a:t>
                      </a:r>
                      <a:r>
                        <a:rPr lang="en-US" altLang="ko-KR" sz="1200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1200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장학 클릭 → 등록금고지서 클릭 → 등록금고지서 출력 </a:t>
                      </a:r>
                      <a:endParaRPr lang="en-US" altLang="ko-KR" sz="1200" kern="0" spc="-5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59690" marR="10033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→ 지정된 납입장소에서 납입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7129" marR="17129" marT="17129" marB="171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개강 전 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등록기간 내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7129" marR="17129" marT="17129" marB="171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2640562"/>
                  </a:ext>
                </a:extLst>
              </a:tr>
              <a:tr h="60837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-8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등록금</a:t>
                      </a: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1400" b="1" kern="0" spc="-8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납입증명서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7129" marR="17129" marT="17129" marB="171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9690" marR="10033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등록</a:t>
                      </a:r>
                      <a:r>
                        <a:rPr lang="en-US" altLang="ko-KR" sz="1200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1200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장학 → </a:t>
                      </a:r>
                      <a:r>
                        <a:rPr lang="ko-KR" altLang="en-US" sz="1200" kern="0" spc="-5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등록금수납내역</a:t>
                      </a:r>
                      <a:r>
                        <a:rPr lang="ko-KR" altLang="en-US" sz="1200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클릭 → 해당년도 클릭</a:t>
                      </a:r>
                      <a:endParaRPr lang="en-US" altLang="ko-KR" sz="1200" kern="0" spc="-5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59690" marR="10033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→ 교육비 납입증명서 확인 및 출력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7129" marR="17129" marT="17129" marB="171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수시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7129" marR="17129" marT="17129" marB="171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2765842"/>
                  </a:ext>
                </a:extLst>
              </a:tr>
            </a:tbl>
          </a:graphicData>
        </a:graphic>
      </p:graphicFrame>
      <p:sp>
        <p:nvSpPr>
          <p:cNvPr id="23" name="직사각형 22">
            <a:extLst>
              <a:ext uri="{FF2B5EF4-FFF2-40B4-BE49-F238E27FC236}">
                <a16:creationId xmlns:a16="http://schemas.microsoft.com/office/drawing/2014/main" id="{DBA0EF99-40D7-422D-B503-4FCF497DF3B3}"/>
              </a:ext>
            </a:extLst>
          </p:cNvPr>
          <p:cNvSpPr/>
          <p:nvPr/>
        </p:nvSpPr>
        <p:spPr>
          <a:xfrm>
            <a:off x="0" y="6325122"/>
            <a:ext cx="9906000" cy="51846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037232E7-2352-4CF1-90B9-2B26CE79E277}"/>
              </a:ext>
            </a:extLst>
          </p:cNvPr>
          <p:cNvSpPr/>
          <p:nvPr/>
        </p:nvSpPr>
        <p:spPr>
          <a:xfrm>
            <a:off x="0" y="6398253"/>
            <a:ext cx="9906000" cy="45974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62A887A-14E6-426A-90B1-F1B61E94703B}"/>
              </a:ext>
            </a:extLst>
          </p:cNvPr>
          <p:cNvSpPr txBox="1"/>
          <p:nvPr/>
        </p:nvSpPr>
        <p:spPr>
          <a:xfrm>
            <a:off x="0" y="6434126"/>
            <a:ext cx="990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solidFill>
                  <a:schemeClr val="bg1">
                    <a:lumMod val="95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2023</a:t>
            </a:r>
            <a:r>
              <a:rPr lang="ko-KR" altLang="en-US" sz="2000" dirty="0">
                <a:solidFill>
                  <a:schemeClr val="bg1">
                    <a:lumMod val="95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학년도 후기 행정법무대학원 </a:t>
            </a:r>
            <a:r>
              <a:rPr lang="ko-KR" altLang="en-US" sz="2000" dirty="0" err="1">
                <a:solidFill>
                  <a:schemeClr val="bg1">
                    <a:lumMod val="95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교학안내</a:t>
            </a:r>
            <a:endParaRPr lang="ko-KR" altLang="en-US" sz="2000" dirty="0">
              <a:solidFill>
                <a:schemeClr val="bg1">
                  <a:lumMod val="95000"/>
                </a:schemeClr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6333A920-3630-4CE7-B966-4E7D6E09BA2B}"/>
              </a:ext>
            </a:extLst>
          </p:cNvPr>
          <p:cNvSpPr/>
          <p:nvPr/>
        </p:nvSpPr>
        <p:spPr>
          <a:xfrm>
            <a:off x="0" y="1"/>
            <a:ext cx="9906000" cy="518469"/>
          </a:xfrm>
          <a:prstGeom prst="rect">
            <a:avLst/>
          </a:prstGeom>
          <a:solidFill>
            <a:srgbClr val="0048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7" name="Picture 2" descr="로고] 단국대학교 로고 AI 파일 공유 + png 파일(시그니처,앰블럼,심벌마크) : 네이버 블로그">
            <a:extLst>
              <a:ext uri="{FF2B5EF4-FFF2-40B4-BE49-F238E27FC236}">
                <a16:creationId xmlns:a16="http://schemas.microsoft.com/office/drawing/2014/main" id="{6D3F611F-EF60-4259-8DA0-98D7C0D5B5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09" b="40763"/>
          <a:stretch/>
        </p:blipFill>
        <p:spPr bwMode="auto">
          <a:xfrm>
            <a:off x="-9525" y="459747"/>
            <a:ext cx="2417165" cy="47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이등변 삼각형 27">
            <a:extLst>
              <a:ext uri="{FF2B5EF4-FFF2-40B4-BE49-F238E27FC236}">
                <a16:creationId xmlns:a16="http://schemas.microsoft.com/office/drawing/2014/main" id="{935A0B8B-0F89-4394-8C5D-EB2A0328983B}"/>
              </a:ext>
            </a:extLst>
          </p:cNvPr>
          <p:cNvSpPr/>
          <p:nvPr/>
        </p:nvSpPr>
        <p:spPr>
          <a:xfrm>
            <a:off x="5862035" y="351851"/>
            <a:ext cx="266700" cy="18509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이등변 삼각형 28">
            <a:extLst>
              <a:ext uri="{FF2B5EF4-FFF2-40B4-BE49-F238E27FC236}">
                <a16:creationId xmlns:a16="http://schemas.microsoft.com/office/drawing/2014/main" id="{4725ED9E-E48F-4194-999E-1D2C8E9ACB88}"/>
              </a:ext>
            </a:extLst>
          </p:cNvPr>
          <p:cNvSpPr/>
          <p:nvPr/>
        </p:nvSpPr>
        <p:spPr>
          <a:xfrm>
            <a:off x="6578926" y="341815"/>
            <a:ext cx="266700" cy="18509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이등변 삼각형 29">
            <a:extLst>
              <a:ext uri="{FF2B5EF4-FFF2-40B4-BE49-F238E27FC236}">
                <a16:creationId xmlns:a16="http://schemas.microsoft.com/office/drawing/2014/main" id="{92FCD76E-19C0-42D6-9C00-0D035AC94895}"/>
              </a:ext>
            </a:extLst>
          </p:cNvPr>
          <p:cNvSpPr/>
          <p:nvPr/>
        </p:nvSpPr>
        <p:spPr>
          <a:xfrm>
            <a:off x="7295817" y="339621"/>
            <a:ext cx="266700" cy="18509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이등변 삼각형 30">
            <a:extLst>
              <a:ext uri="{FF2B5EF4-FFF2-40B4-BE49-F238E27FC236}">
                <a16:creationId xmlns:a16="http://schemas.microsoft.com/office/drawing/2014/main" id="{0FD8DAF5-0F2D-400E-AC69-194C2012581B}"/>
              </a:ext>
            </a:extLst>
          </p:cNvPr>
          <p:cNvSpPr/>
          <p:nvPr/>
        </p:nvSpPr>
        <p:spPr>
          <a:xfrm>
            <a:off x="8012708" y="339621"/>
            <a:ext cx="266700" cy="18509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3B8F16A-185F-4701-874B-3B067B793FC0}"/>
              </a:ext>
            </a:extLst>
          </p:cNvPr>
          <p:cNvSpPr txBox="1"/>
          <p:nvPr/>
        </p:nvSpPr>
        <p:spPr>
          <a:xfrm>
            <a:off x="5828698" y="0"/>
            <a:ext cx="300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chemeClr val="bg2">
                    <a:lumMod val="50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1</a:t>
            </a:r>
            <a:endParaRPr lang="ko-KR" altLang="en-US" sz="2000" dirty="0">
              <a:solidFill>
                <a:schemeClr val="bg2">
                  <a:lumMod val="50000"/>
                </a:schemeClr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B8259B2-DE46-41E7-A5A4-F80CF29DA8A4}"/>
              </a:ext>
            </a:extLst>
          </p:cNvPr>
          <p:cNvSpPr txBox="1"/>
          <p:nvPr/>
        </p:nvSpPr>
        <p:spPr>
          <a:xfrm>
            <a:off x="6545588" y="0"/>
            <a:ext cx="300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chemeClr val="bg2">
                    <a:lumMod val="50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2</a:t>
            </a:r>
            <a:endParaRPr lang="ko-KR" altLang="en-US" sz="2000" dirty="0">
              <a:solidFill>
                <a:schemeClr val="bg2">
                  <a:lumMod val="50000"/>
                </a:schemeClr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0FC1BEB-F1B1-45B5-B12B-DCD197794C19}"/>
              </a:ext>
            </a:extLst>
          </p:cNvPr>
          <p:cNvSpPr txBox="1"/>
          <p:nvPr/>
        </p:nvSpPr>
        <p:spPr>
          <a:xfrm>
            <a:off x="7262479" y="0"/>
            <a:ext cx="300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3</a:t>
            </a:r>
            <a:endParaRPr lang="ko-KR" altLang="en-US" sz="2000" dirty="0">
              <a:solidFill>
                <a:schemeClr val="bg1"/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B35AC5E-E6A6-4C3A-94B8-34BF20CAC8CE}"/>
              </a:ext>
            </a:extLst>
          </p:cNvPr>
          <p:cNvSpPr txBox="1"/>
          <p:nvPr/>
        </p:nvSpPr>
        <p:spPr>
          <a:xfrm>
            <a:off x="7979370" y="0"/>
            <a:ext cx="300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chemeClr val="bg2">
                    <a:lumMod val="50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4</a:t>
            </a:r>
            <a:endParaRPr lang="ko-KR" altLang="en-US" sz="2000" dirty="0">
              <a:solidFill>
                <a:schemeClr val="bg2">
                  <a:lumMod val="50000"/>
                </a:schemeClr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36" name="이등변 삼각형 35">
            <a:extLst>
              <a:ext uri="{FF2B5EF4-FFF2-40B4-BE49-F238E27FC236}">
                <a16:creationId xmlns:a16="http://schemas.microsoft.com/office/drawing/2014/main" id="{35FE7F0F-A79A-4DCB-B69F-0D7A1E3C5BA0}"/>
              </a:ext>
            </a:extLst>
          </p:cNvPr>
          <p:cNvSpPr/>
          <p:nvPr/>
        </p:nvSpPr>
        <p:spPr>
          <a:xfrm>
            <a:off x="8762937" y="346807"/>
            <a:ext cx="266700" cy="18509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이등변 삼각형 36">
            <a:extLst>
              <a:ext uri="{FF2B5EF4-FFF2-40B4-BE49-F238E27FC236}">
                <a16:creationId xmlns:a16="http://schemas.microsoft.com/office/drawing/2014/main" id="{1A14BEF9-6E69-40B1-B9E8-BA1BA280765D}"/>
              </a:ext>
            </a:extLst>
          </p:cNvPr>
          <p:cNvSpPr/>
          <p:nvPr/>
        </p:nvSpPr>
        <p:spPr>
          <a:xfrm>
            <a:off x="9479828" y="339621"/>
            <a:ext cx="266700" cy="18509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64AF0DE-171F-4C01-9692-1A6760459A28}"/>
              </a:ext>
            </a:extLst>
          </p:cNvPr>
          <p:cNvSpPr txBox="1"/>
          <p:nvPr/>
        </p:nvSpPr>
        <p:spPr>
          <a:xfrm>
            <a:off x="8729599" y="0"/>
            <a:ext cx="300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chemeClr val="bg2">
                    <a:lumMod val="50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5</a:t>
            </a:r>
            <a:endParaRPr lang="ko-KR" altLang="en-US" sz="2000" dirty="0">
              <a:solidFill>
                <a:schemeClr val="bg2">
                  <a:lumMod val="50000"/>
                </a:schemeClr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129E09F-C553-4451-982A-7C51F26AD06A}"/>
              </a:ext>
            </a:extLst>
          </p:cNvPr>
          <p:cNvSpPr txBox="1"/>
          <p:nvPr/>
        </p:nvSpPr>
        <p:spPr>
          <a:xfrm>
            <a:off x="9446490" y="0"/>
            <a:ext cx="300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chemeClr val="bg2">
                    <a:lumMod val="50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6</a:t>
            </a:r>
            <a:endParaRPr lang="ko-KR" altLang="en-US" sz="2000" dirty="0">
              <a:solidFill>
                <a:schemeClr val="bg2">
                  <a:lumMod val="50000"/>
                </a:schemeClr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346D1AA-9D4B-449D-A1C7-BE12C3C00C60}"/>
              </a:ext>
            </a:extLst>
          </p:cNvPr>
          <p:cNvSpPr txBox="1"/>
          <p:nvPr/>
        </p:nvSpPr>
        <p:spPr>
          <a:xfrm>
            <a:off x="159472" y="35261"/>
            <a:ext cx="5543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&lt;</a:t>
            </a:r>
            <a:r>
              <a:rPr lang="ko-KR" altLang="en-US" sz="2400" dirty="0" err="1">
                <a:solidFill>
                  <a:schemeClr val="bg1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웹정보</a:t>
            </a:r>
            <a:r>
              <a:rPr lang="ko-KR" altLang="en-US" sz="2400" dirty="0">
                <a:solidFill>
                  <a:schemeClr val="bg1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 시스템 활용 방법</a:t>
            </a:r>
            <a:r>
              <a:rPr lang="en-US" altLang="ko-KR" sz="2400" dirty="0">
                <a:solidFill>
                  <a:schemeClr val="bg1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&gt;</a:t>
            </a:r>
            <a:endParaRPr lang="ko-KR" altLang="en-US" sz="2400" dirty="0">
              <a:solidFill>
                <a:schemeClr val="bg1"/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847718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순서도: 처리 3">
            <a:extLst>
              <a:ext uri="{FF2B5EF4-FFF2-40B4-BE49-F238E27FC236}">
                <a16:creationId xmlns:a16="http://schemas.microsoft.com/office/drawing/2014/main" id="{17CB7398-67B7-48A0-B148-BB2707241DC3}"/>
              </a:ext>
            </a:extLst>
          </p:cNvPr>
          <p:cNvSpPr/>
          <p:nvPr/>
        </p:nvSpPr>
        <p:spPr>
          <a:xfrm>
            <a:off x="0" y="2612484"/>
            <a:ext cx="9906000" cy="816516"/>
          </a:xfrm>
          <a:prstGeom prst="flowChartProcess">
            <a:avLst/>
          </a:prstGeom>
          <a:solidFill>
            <a:srgbClr val="0048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altLang="ko-KR" sz="48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&lt;</a:t>
            </a:r>
            <a:r>
              <a:rPr lang="ko-KR" altLang="en-US" sz="48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수강신청 방법</a:t>
            </a:r>
            <a:r>
              <a:rPr lang="en-US" altLang="ko-KR" sz="48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&gt;</a:t>
            </a:r>
            <a:endParaRPr lang="ko-KR" altLang="en-US" sz="4800" dirty="0"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4713B1AA-15CC-46BA-BD0D-FEBE67F056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421" y="2071993"/>
            <a:ext cx="648110" cy="6423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46350FC-760D-4CC4-8DDB-65A48CEF6618}"/>
              </a:ext>
            </a:extLst>
          </p:cNvPr>
          <p:cNvSpPr txBox="1"/>
          <p:nvPr/>
        </p:nvSpPr>
        <p:spPr>
          <a:xfrm>
            <a:off x="0" y="3520633"/>
            <a:ext cx="990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err="1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교학</a:t>
            </a:r>
            <a:r>
              <a:rPr lang="ko-KR" altLang="en-US" sz="20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 안내책자</a:t>
            </a:r>
            <a:r>
              <a:rPr lang="en-US" altLang="ko-KR" sz="20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 P.10</a:t>
            </a:r>
            <a:endParaRPr lang="ko-KR" altLang="en-US" sz="2000" dirty="0"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2A4E9DF1-2605-4A8F-9945-7619CCC5680D}"/>
              </a:ext>
            </a:extLst>
          </p:cNvPr>
          <p:cNvSpPr/>
          <p:nvPr/>
        </p:nvSpPr>
        <p:spPr>
          <a:xfrm>
            <a:off x="0" y="6325122"/>
            <a:ext cx="9906000" cy="51846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A9339289-F303-4915-9B5D-4B9332FEDB8D}"/>
              </a:ext>
            </a:extLst>
          </p:cNvPr>
          <p:cNvSpPr/>
          <p:nvPr/>
        </p:nvSpPr>
        <p:spPr>
          <a:xfrm>
            <a:off x="0" y="6398253"/>
            <a:ext cx="9906000" cy="45974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6AB092-F071-4737-A0D4-C90186A8E8FE}"/>
              </a:ext>
            </a:extLst>
          </p:cNvPr>
          <p:cNvSpPr txBox="1"/>
          <p:nvPr/>
        </p:nvSpPr>
        <p:spPr>
          <a:xfrm>
            <a:off x="0" y="6434126"/>
            <a:ext cx="990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solidFill>
                  <a:schemeClr val="bg1">
                    <a:lumMod val="95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2023</a:t>
            </a:r>
            <a:r>
              <a:rPr lang="ko-KR" altLang="en-US" sz="2000" dirty="0">
                <a:solidFill>
                  <a:schemeClr val="bg1">
                    <a:lumMod val="95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학년도 후기 행정법무대학원 </a:t>
            </a:r>
            <a:r>
              <a:rPr lang="ko-KR" altLang="en-US" sz="2000" dirty="0" err="1">
                <a:solidFill>
                  <a:schemeClr val="bg1">
                    <a:lumMod val="95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교학안내</a:t>
            </a:r>
            <a:endParaRPr lang="ko-KR" altLang="en-US" sz="2000" dirty="0">
              <a:solidFill>
                <a:schemeClr val="bg1">
                  <a:lumMod val="95000"/>
                </a:schemeClr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2A55A0-9C43-4706-82DD-F9578ABE346A}"/>
              </a:ext>
            </a:extLst>
          </p:cNvPr>
          <p:cNvSpPr txBox="1"/>
          <p:nvPr/>
        </p:nvSpPr>
        <p:spPr>
          <a:xfrm>
            <a:off x="8640658" y="5437289"/>
            <a:ext cx="18204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600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4.</a:t>
            </a:r>
            <a:endParaRPr lang="ko-KR" altLang="en-US" sz="9600" dirty="0"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pic>
        <p:nvPicPr>
          <p:cNvPr id="13" name="Picture 2" descr="로고] 단국대학교 로고 AI 파일 공유 + png 파일(시그니처,앰블럼,심벌마크) : 네이버 블로그">
            <a:extLst>
              <a:ext uri="{FF2B5EF4-FFF2-40B4-BE49-F238E27FC236}">
                <a16:creationId xmlns:a16="http://schemas.microsoft.com/office/drawing/2014/main" id="{724B4770-6AC9-46E6-B166-C2D791E747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09" b="40763"/>
          <a:stretch/>
        </p:blipFill>
        <p:spPr bwMode="auto">
          <a:xfrm>
            <a:off x="0" y="23764"/>
            <a:ext cx="2417165" cy="47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90205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0899502"/>
              </p:ext>
            </p:extLst>
          </p:nvPr>
        </p:nvGraphicFramePr>
        <p:xfrm>
          <a:off x="377589" y="1011634"/>
          <a:ext cx="9461299" cy="1843532"/>
        </p:xfrm>
        <a:graphic>
          <a:graphicData uri="http://schemas.openxmlformats.org/drawingml/2006/table">
            <a:tbl>
              <a:tblPr/>
              <a:tblGrid>
                <a:gridCol w="9400085">
                  <a:extLst>
                    <a:ext uri="{9D8B030D-6E8A-4147-A177-3AD203B41FA5}">
                      <a16:colId xmlns:a16="http://schemas.microsoft.com/office/drawing/2014/main" val="757345778"/>
                    </a:ext>
                  </a:extLst>
                </a:gridCol>
                <a:gridCol w="61214">
                  <a:extLst>
                    <a:ext uri="{9D8B030D-6E8A-4147-A177-3AD203B41FA5}">
                      <a16:colId xmlns:a16="http://schemas.microsoft.com/office/drawing/2014/main" val="1915848613"/>
                    </a:ext>
                  </a:extLst>
                </a:gridCol>
              </a:tblGrid>
              <a:tr h="1843532">
                <a:tc>
                  <a:txBody>
                    <a:bodyPr/>
                    <a:lstStyle/>
                    <a:p>
                      <a:pPr marL="0" marR="0" indent="-20066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경기천년바탕 Bold" panose="02020803020101020101" pitchFamily="18" charset="-127"/>
                          <a:ea typeface="경기천년바탕 Bold" panose="02020803020101020101" pitchFamily="18" charset="-127"/>
                        </a:rPr>
                        <a:t>▷ 수강신청시스템 로그인 화면이</a:t>
                      </a:r>
                      <a:r>
                        <a:rPr lang="ko-KR" altLang="en-US" sz="1800" kern="0" spc="0" dirty="0">
                          <a:solidFill>
                            <a:schemeClr val="tx1"/>
                          </a:solidFill>
                          <a:effectLst/>
                          <a:latin typeface="경기천년바탕 Bold" panose="02020803020101020101" pitchFamily="18" charset="-127"/>
                          <a:ea typeface="경기천년바탕 Bold" panose="02020803020101020101" pitchFamily="18" charset="-127"/>
                        </a:rPr>
                        <a:t> 뜨면 </a:t>
                      </a:r>
                      <a:r>
                        <a:rPr lang="ko-KR" altLang="en-US" sz="1800" b="1" kern="0" spc="0" dirty="0">
                          <a:solidFill>
                            <a:srgbClr val="004898"/>
                          </a:solidFill>
                          <a:effectLst/>
                          <a:latin typeface="경기천년바탕 Bold" panose="02020803020101020101" pitchFamily="18" charset="-127"/>
                          <a:ea typeface="경기천년바탕 Bold" panose="02020803020101020101" pitchFamily="18" charset="-127"/>
                        </a:rPr>
                        <a:t>본인의 학번과 비밀번호 </a:t>
                      </a:r>
                      <a:endParaRPr lang="en-US" altLang="ko-KR" sz="1800" b="1" kern="0" spc="0" dirty="0">
                        <a:solidFill>
                          <a:srgbClr val="004898"/>
                        </a:solidFill>
                        <a:effectLst/>
                        <a:latin typeface="경기천년바탕 Bold" panose="02020803020101020101" pitchFamily="18" charset="-127"/>
                        <a:ea typeface="경기천년바탕 Bold" panose="02020803020101020101" pitchFamily="18" charset="-127"/>
                      </a:endParaRPr>
                    </a:p>
                    <a:p>
                      <a:pPr marL="0" marR="0" indent="-20066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kern="0" spc="0" dirty="0">
                          <a:solidFill>
                            <a:srgbClr val="000000"/>
                          </a:solidFill>
                          <a:effectLst/>
                          <a:latin typeface="경기천년바탕 Bold" panose="02020803020101020101" pitchFamily="18" charset="-127"/>
                          <a:ea typeface="경기천년바탕 Bold" panose="02020803020101020101" pitchFamily="18" charset="-127"/>
                        </a:rPr>
                        <a:t>    (</a:t>
                      </a: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경기천년바탕 Bold" panose="02020803020101020101" pitchFamily="18" charset="-127"/>
                          <a:ea typeface="경기천년바탕 Bold" panose="02020803020101020101" pitchFamily="18" charset="-127"/>
                        </a:rPr>
                        <a:t>초기 비밀번호</a:t>
                      </a:r>
                      <a:r>
                        <a:rPr lang="en-US" altLang="ko-KR" sz="1800" kern="0" spc="0" dirty="0">
                          <a:solidFill>
                            <a:srgbClr val="000000"/>
                          </a:solidFill>
                          <a:effectLst/>
                          <a:latin typeface="경기천년바탕 Bold" panose="02020803020101020101" pitchFamily="18" charset="-127"/>
                          <a:ea typeface="경기천년바탕 Bold" panose="02020803020101020101" pitchFamily="18" charset="-127"/>
                        </a:rPr>
                        <a:t>: </a:t>
                      </a: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경기천년바탕 Bold" panose="02020803020101020101" pitchFamily="18" charset="-127"/>
                          <a:ea typeface="경기천년바탕 Bold" panose="02020803020101020101" pitchFamily="18" charset="-127"/>
                        </a:rPr>
                        <a:t>주민번호 뒷자리 </a:t>
                      </a:r>
                      <a:r>
                        <a:rPr lang="en-US" altLang="ko-KR" sz="1800" kern="0" spc="0" dirty="0">
                          <a:solidFill>
                            <a:srgbClr val="000000"/>
                          </a:solidFill>
                          <a:effectLst/>
                          <a:latin typeface="경기천년바탕 Bold" panose="02020803020101020101" pitchFamily="18" charset="-127"/>
                          <a:ea typeface="경기천년바탕 Bold" panose="02020803020101020101" pitchFamily="18" charset="-127"/>
                        </a:rPr>
                        <a:t>3</a:t>
                      </a: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경기천년바탕 Bold" panose="02020803020101020101" pitchFamily="18" charset="-127"/>
                          <a:ea typeface="경기천년바탕 Bold" panose="02020803020101020101" pitchFamily="18" charset="-127"/>
                        </a:rPr>
                        <a:t>자리를 뺀 </a:t>
                      </a:r>
                      <a:r>
                        <a:rPr lang="en-US" altLang="ko-KR" sz="1800" kern="0" spc="0" dirty="0">
                          <a:solidFill>
                            <a:srgbClr val="000000"/>
                          </a:solidFill>
                          <a:effectLst/>
                          <a:latin typeface="경기천년바탕 Bold" panose="02020803020101020101" pitchFamily="18" charset="-127"/>
                          <a:ea typeface="경기천년바탕 Bold" panose="02020803020101020101" pitchFamily="18" charset="-127"/>
                        </a:rPr>
                        <a:t>10</a:t>
                      </a: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경기천년바탕 Bold" panose="02020803020101020101" pitchFamily="18" charset="-127"/>
                          <a:ea typeface="경기천년바탕 Bold" panose="02020803020101020101" pitchFamily="18" charset="-127"/>
                        </a:rPr>
                        <a:t>자리</a:t>
                      </a:r>
                      <a:r>
                        <a:rPr lang="en-US" altLang="ko-KR" sz="1800" kern="0" spc="0" dirty="0">
                          <a:solidFill>
                            <a:srgbClr val="000000"/>
                          </a:solidFill>
                          <a:effectLst/>
                          <a:latin typeface="경기천년바탕 Bold" panose="02020803020101020101" pitchFamily="18" charset="-127"/>
                          <a:ea typeface="경기천년바탕 Bold" panose="02020803020101020101" pitchFamily="18" charset="-127"/>
                        </a:rPr>
                        <a:t>)</a:t>
                      </a: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경기천년바탕 Bold" panose="02020803020101020101" pitchFamily="18" charset="-127"/>
                          <a:ea typeface="경기천년바탕 Bold" panose="02020803020101020101" pitchFamily="18" charset="-127"/>
                        </a:rPr>
                        <a:t>를 입력 후 로그인합니다</a:t>
                      </a:r>
                      <a:r>
                        <a:rPr lang="en-US" altLang="ko-KR" sz="1800" kern="0" spc="0" dirty="0">
                          <a:solidFill>
                            <a:srgbClr val="000000"/>
                          </a:solidFill>
                          <a:effectLst/>
                          <a:latin typeface="경기천년바탕 Bold" panose="02020803020101020101" pitchFamily="18" charset="-127"/>
                          <a:ea typeface="경기천년바탕 Bold" panose="02020803020101020101" pitchFamily="18" charset="-127"/>
                        </a:rPr>
                        <a:t>.</a:t>
                      </a:r>
                      <a:b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경기천년바탕 Bold" panose="02020803020101020101" pitchFamily="18" charset="-127"/>
                          <a:ea typeface="경기천년바탕 Bold" panose="02020803020101020101" pitchFamily="18" charset="-127"/>
                        </a:rPr>
                      </a:br>
                      <a:endParaRPr lang="en-US" altLang="ko-KR" sz="1050" kern="0" spc="0" dirty="0">
                        <a:solidFill>
                          <a:srgbClr val="000000"/>
                        </a:solidFill>
                        <a:effectLst/>
                        <a:latin typeface="경기천년바탕 Bold" panose="02020803020101020101" pitchFamily="18" charset="-127"/>
                        <a:ea typeface="경기천년바탕 Bold" panose="02020803020101020101" pitchFamily="18" charset="-127"/>
                      </a:endParaRPr>
                    </a:p>
                    <a:p>
                      <a:pPr marL="0" marR="0" indent="-20066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경기천년바탕 Bold" panose="02020803020101020101" pitchFamily="18" charset="-127"/>
                          <a:ea typeface="경기천년바탕 Bold" panose="02020803020101020101" pitchFamily="18" charset="-127"/>
                        </a:rPr>
                        <a:t>예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경기천년바탕 Bold" panose="02020803020101020101" pitchFamily="18" charset="-127"/>
                          <a:ea typeface="경기천년바탕 Bold" panose="02020803020101020101" pitchFamily="18" charset="-127"/>
                        </a:rPr>
                        <a:t>)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경기천년바탕 Bold" panose="02020803020101020101" pitchFamily="18" charset="-127"/>
                          <a:ea typeface="경기천년바탕 Bold" panose="02020803020101020101" pitchFamily="18" charset="-127"/>
                        </a:rPr>
                        <a:t>주민번호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경기천년바탕 Bold" panose="02020803020101020101" pitchFamily="18" charset="-127"/>
                          <a:ea typeface="경기천년바탕 Bold" panose="02020803020101020101" pitchFamily="18" charset="-127"/>
                        </a:rPr>
                        <a:t>991001-1234567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경기천년바탕 Bold" panose="02020803020101020101" pitchFamily="18" charset="-127"/>
                          <a:ea typeface="경기천년바탕 Bold" panose="02020803020101020101" pitchFamily="18" charset="-127"/>
                        </a:rPr>
                        <a:t>이면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경기천년바탕 Bold" panose="02020803020101020101" pitchFamily="18" charset="-127"/>
                          <a:ea typeface="경기천년바탕 Bold" panose="02020803020101020101" pitchFamily="18" charset="-127"/>
                        </a:rPr>
                        <a:t>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경기천년바탕 Bold" panose="02020803020101020101" pitchFamily="18" charset="-127"/>
                          <a:ea typeface="경기천년바탕 Bold" panose="02020803020101020101" pitchFamily="18" charset="-127"/>
                        </a:rPr>
                        <a:t>비번은 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경기천년바탕 Bold" panose="02020803020101020101" pitchFamily="18" charset="-127"/>
                          <a:ea typeface="경기천년바탕 Bold" panose="02020803020101020101" pitchFamily="18" charset="-127"/>
                        </a:rPr>
                        <a:t>9910011234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경기천년바탕 Bold" panose="02020803020101020101" pitchFamily="18" charset="-127"/>
                        <a:ea typeface="경기천년바탕 Bold" panose="02020803020101020101" pitchFamily="18" charset="-127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경기천년바탕 Bold" panose="02020803020101020101" pitchFamily="18" charset="-127"/>
                        <a:ea typeface="경기천년바탕 Bold" panose="02020803020101020101" pitchFamily="18" charset="-127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7475356"/>
                  </a:ext>
                </a:extLst>
              </a:tr>
            </a:tbl>
          </a:graphicData>
        </a:graphic>
      </p:graphicFrame>
      <p:pic>
        <p:nvPicPr>
          <p:cNvPr id="14339" name="_x234000872" descr="EMB000012b832eb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51" b="13646"/>
          <a:stretch/>
        </p:blipFill>
        <p:spPr bwMode="auto">
          <a:xfrm>
            <a:off x="1507392" y="2638706"/>
            <a:ext cx="6621997" cy="367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2878F99F-20F1-482C-892D-89143561A067}"/>
              </a:ext>
            </a:extLst>
          </p:cNvPr>
          <p:cNvSpPr/>
          <p:nvPr/>
        </p:nvSpPr>
        <p:spPr>
          <a:xfrm>
            <a:off x="0" y="1"/>
            <a:ext cx="9906000" cy="518469"/>
          </a:xfrm>
          <a:prstGeom prst="rect">
            <a:avLst/>
          </a:prstGeom>
          <a:solidFill>
            <a:srgbClr val="0048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" name="Picture 2" descr="로고] 단국대학교 로고 AI 파일 공유 + png 파일(시그니처,앰블럼,심벌마크) : 네이버 블로그">
            <a:extLst>
              <a:ext uri="{FF2B5EF4-FFF2-40B4-BE49-F238E27FC236}">
                <a16:creationId xmlns:a16="http://schemas.microsoft.com/office/drawing/2014/main" id="{338A81E4-F0F3-419D-A1D4-66D95F9B5C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09" b="40763"/>
          <a:stretch/>
        </p:blipFill>
        <p:spPr bwMode="auto">
          <a:xfrm>
            <a:off x="-9525" y="459747"/>
            <a:ext cx="2417165" cy="47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이등변 삼각형 10">
            <a:extLst>
              <a:ext uri="{FF2B5EF4-FFF2-40B4-BE49-F238E27FC236}">
                <a16:creationId xmlns:a16="http://schemas.microsoft.com/office/drawing/2014/main" id="{3BFBF72A-FD71-42CF-87A3-5D8B133C8FDF}"/>
              </a:ext>
            </a:extLst>
          </p:cNvPr>
          <p:cNvSpPr/>
          <p:nvPr/>
        </p:nvSpPr>
        <p:spPr>
          <a:xfrm>
            <a:off x="5862035" y="351851"/>
            <a:ext cx="266700" cy="18509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이등변 삼각형 11">
            <a:extLst>
              <a:ext uri="{FF2B5EF4-FFF2-40B4-BE49-F238E27FC236}">
                <a16:creationId xmlns:a16="http://schemas.microsoft.com/office/drawing/2014/main" id="{FDE8AF51-1A5C-4661-9794-F697D2261110}"/>
              </a:ext>
            </a:extLst>
          </p:cNvPr>
          <p:cNvSpPr/>
          <p:nvPr/>
        </p:nvSpPr>
        <p:spPr>
          <a:xfrm>
            <a:off x="6578926" y="341815"/>
            <a:ext cx="266700" cy="18509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이등변 삼각형 12">
            <a:extLst>
              <a:ext uri="{FF2B5EF4-FFF2-40B4-BE49-F238E27FC236}">
                <a16:creationId xmlns:a16="http://schemas.microsoft.com/office/drawing/2014/main" id="{105E6CBF-4B57-4E55-8C37-98F400387EB0}"/>
              </a:ext>
            </a:extLst>
          </p:cNvPr>
          <p:cNvSpPr/>
          <p:nvPr/>
        </p:nvSpPr>
        <p:spPr>
          <a:xfrm>
            <a:off x="7295817" y="339621"/>
            <a:ext cx="266700" cy="18509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이등변 삼각형 13">
            <a:extLst>
              <a:ext uri="{FF2B5EF4-FFF2-40B4-BE49-F238E27FC236}">
                <a16:creationId xmlns:a16="http://schemas.microsoft.com/office/drawing/2014/main" id="{E697B65F-F5E1-4C38-9120-19B4B41A838B}"/>
              </a:ext>
            </a:extLst>
          </p:cNvPr>
          <p:cNvSpPr/>
          <p:nvPr/>
        </p:nvSpPr>
        <p:spPr>
          <a:xfrm>
            <a:off x="8012708" y="339621"/>
            <a:ext cx="266700" cy="18509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0B6E26-BCB5-444B-A5CB-65CD5D1E81DF}"/>
              </a:ext>
            </a:extLst>
          </p:cNvPr>
          <p:cNvSpPr txBox="1"/>
          <p:nvPr/>
        </p:nvSpPr>
        <p:spPr>
          <a:xfrm>
            <a:off x="5828698" y="0"/>
            <a:ext cx="300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chemeClr val="bg2">
                    <a:lumMod val="50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1</a:t>
            </a:r>
            <a:endParaRPr lang="ko-KR" altLang="en-US" sz="2000" dirty="0">
              <a:solidFill>
                <a:schemeClr val="bg2">
                  <a:lumMod val="50000"/>
                </a:schemeClr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ECCBAD1-9A23-447C-BE6E-AEA25CAED7A5}"/>
              </a:ext>
            </a:extLst>
          </p:cNvPr>
          <p:cNvSpPr txBox="1"/>
          <p:nvPr/>
        </p:nvSpPr>
        <p:spPr>
          <a:xfrm>
            <a:off x="6545588" y="0"/>
            <a:ext cx="300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chemeClr val="bg2">
                    <a:lumMod val="50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2</a:t>
            </a:r>
            <a:endParaRPr lang="ko-KR" altLang="en-US" sz="2000" dirty="0">
              <a:solidFill>
                <a:schemeClr val="bg2">
                  <a:lumMod val="50000"/>
                </a:schemeClr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347370-B66D-4E00-81A9-5BBBB16B6B5E}"/>
              </a:ext>
            </a:extLst>
          </p:cNvPr>
          <p:cNvSpPr txBox="1"/>
          <p:nvPr/>
        </p:nvSpPr>
        <p:spPr>
          <a:xfrm>
            <a:off x="7262479" y="0"/>
            <a:ext cx="300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chemeClr val="bg2">
                    <a:lumMod val="50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3</a:t>
            </a:r>
            <a:endParaRPr lang="ko-KR" altLang="en-US" sz="2000" dirty="0">
              <a:solidFill>
                <a:schemeClr val="bg2">
                  <a:lumMod val="50000"/>
                </a:schemeClr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C4F80B7-C810-4BB1-9105-D7E44237EE26}"/>
              </a:ext>
            </a:extLst>
          </p:cNvPr>
          <p:cNvSpPr txBox="1"/>
          <p:nvPr/>
        </p:nvSpPr>
        <p:spPr>
          <a:xfrm>
            <a:off x="7979370" y="0"/>
            <a:ext cx="300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4</a:t>
            </a:r>
            <a:endParaRPr lang="ko-KR" altLang="en-US" sz="2000" dirty="0">
              <a:solidFill>
                <a:schemeClr val="bg1"/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19" name="이등변 삼각형 18">
            <a:extLst>
              <a:ext uri="{FF2B5EF4-FFF2-40B4-BE49-F238E27FC236}">
                <a16:creationId xmlns:a16="http://schemas.microsoft.com/office/drawing/2014/main" id="{CF68CAFD-9EB4-4EB4-BFE0-88758195732E}"/>
              </a:ext>
            </a:extLst>
          </p:cNvPr>
          <p:cNvSpPr/>
          <p:nvPr/>
        </p:nvSpPr>
        <p:spPr>
          <a:xfrm>
            <a:off x="8762937" y="346807"/>
            <a:ext cx="266700" cy="18509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이등변 삼각형 19">
            <a:extLst>
              <a:ext uri="{FF2B5EF4-FFF2-40B4-BE49-F238E27FC236}">
                <a16:creationId xmlns:a16="http://schemas.microsoft.com/office/drawing/2014/main" id="{AA5AE460-18D9-49CD-A677-838CF1FABE38}"/>
              </a:ext>
            </a:extLst>
          </p:cNvPr>
          <p:cNvSpPr/>
          <p:nvPr/>
        </p:nvSpPr>
        <p:spPr>
          <a:xfrm>
            <a:off x="9479828" y="339621"/>
            <a:ext cx="266700" cy="18509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4D66D03-E6A1-493C-8236-B21148592250}"/>
              </a:ext>
            </a:extLst>
          </p:cNvPr>
          <p:cNvSpPr txBox="1"/>
          <p:nvPr/>
        </p:nvSpPr>
        <p:spPr>
          <a:xfrm>
            <a:off x="8729599" y="0"/>
            <a:ext cx="300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chemeClr val="bg2">
                    <a:lumMod val="50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5</a:t>
            </a:r>
            <a:endParaRPr lang="ko-KR" altLang="en-US" sz="2000" dirty="0">
              <a:solidFill>
                <a:schemeClr val="bg2">
                  <a:lumMod val="50000"/>
                </a:schemeClr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5BBDD2B-F3AA-4958-A9AD-500660FCD6CC}"/>
              </a:ext>
            </a:extLst>
          </p:cNvPr>
          <p:cNvSpPr txBox="1"/>
          <p:nvPr/>
        </p:nvSpPr>
        <p:spPr>
          <a:xfrm>
            <a:off x="9446490" y="0"/>
            <a:ext cx="300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chemeClr val="bg2">
                    <a:lumMod val="50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6</a:t>
            </a:r>
            <a:endParaRPr lang="ko-KR" altLang="en-US" sz="2000" dirty="0">
              <a:solidFill>
                <a:schemeClr val="bg2">
                  <a:lumMod val="50000"/>
                </a:schemeClr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4BC967A-7CDC-4ACD-BF09-B35B94F0476A}"/>
              </a:ext>
            </a:extLst>
          </p:cNvPr>
          <p:cNvSpPr txBox="1"/>
          <p:nvPr/>
        </p:nvSpPr>
        <p:spPr>
          <a:xfrm>
            <a:off x="159472" y="29495"/>
            <a:ext cx="5543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&lt;</a:t>
            </a:r>
            <a:r>
              <a:rPr lang="ko-KR" altLang="en-US" sz="2400" dirty="0">
                <a:solidFill>
                  <a:schemeClr val="bg1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수강신청 방법</a:t>
            </a:r>
            <a:r>
              <a:rPr lang="en-US" altLang="ko-KR" sz="2400" dirty="0">
                <a:solidFill>
                  <a:schemeClr val="bg1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&gt;</a:t>
            </a:r>
            <a:endParaRPr lang="ko-KR" altLang="en-US" sz="2400" dirty="0">
              <a:solidFill>
                <a:schemeClr val="bg1"/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DFD97AEA-9AAF-4D33-9E7A-3155DB48F9B5}"/>
              </a:ext>
            </a:extLst>
          </p:cNvPr>
          <p:cNvSpPr/>
          <p:nvPr/>
        </p:nvSpPr>
        <p:spPr>
          <a:xfrm>
            <a:off x="0" y="6325122"/>
            <a:ext cx="9906000" cy="51846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BC7F633D-372F-48CC-BE1C-83C5B01C0927}"/>
              </a:ext>
            </a:extLst>
          </p:cNvPr>
          <p:cNvSpPr/>
          <p:nvPr/>
        </p:nvSpPr>
        <p:spPr>
          <a:xfrm>
            <a:off x="0" y="6398253"/>
            <a:ext cx="9906000" cy="45974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C2ECF5D-09C4-4702-8965-995DB23B4DCC}"/>
              </a:ext>
            </a:extLst>
          </p:cNvPr>
          <p:cNvSpPr txBox="1"/>
          <p:nvPr/>
        </p:nvSpPr>
        <p:spPr>
          <a:xfrm>
            <a:off x="0" y="6434126"/>
            <a:ext cx="990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solidFill>
                  <a:schemeClr val="bg1">
                    <a:lumMod val="95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2023</a:t>
            </a:r>
            <a:r>
              <a:rPr lang="ko-KR" altLang="en-US" sz="2000" dirty="0">
                <a:solidFill>
                  <a:schemeClr val="bg1">
                    <a:lumMod val="95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학년도 후기 행정법무대학원 </a:t>
            </a:r>
            <a:r>
              <a:rPr lang="ko-KR" altLang="en-US" sz="2000" dirty="0" err="1">
                <a:solidFill>
                  <a:schemeClr val="bg1">
                    <a:lumMod val="95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교학안내</a:t>
            </a:r>
            <a:endParaRPr lang="ko-KR" altLang="en-US" sz="2000" dirty="0">
              <a:solidFill>
                <a:schemeClr val="bg1">
                  <a:lumMod val="95000"/>
                </a:schemeClr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28" name="타원 27">
            <a:extLst>
              <a:ext uri="{FF2B5EF4-FFF2-40B4-BE49-F238E27FC236}">
                <a16:creationId xmlns:a16="http://schemas.microsoft.com/office/drawing/2014/main" id="{F35FB770-5863-4D34-A491-FF6CFAB7D354}"/>
              </a:ext>
            </a:extLst>
          </p:cNvPr>
          <p:cNvSpPr/>
          <p:nvPr/>
        </p:nvSpPr>
        <p:spPr>
          <a:xfrm>
            <a:off x="9038294" y="699391"/>
            <a:ext cx="716891" cy="697441"/>
          </a:xfrm>
          <a:prstGeom prst="ellipse">
            <a:avLst/>
          </a:prstGeom>
          <a:noFill/>
          <a:ln w="25400">
            <a:solidFill>
              <a:srgbClr val="0048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200" dirty="0">
                <a:solidFill>
                  <a:schemeClr val="tx1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P.10</a:t>
            </a:r>
            <a:endParaRPr lang="ko-KR" altLang="en-US" sz="1200" dirty="0">
              <a:solidFill>
                <a:schemeClr val="tx1"/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774368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순서도: 처리 3">
            <a:extLst>
              <a:ext uri="{FF2B5EF4-FFF2-40B4-BE49-F238E27FC236}">
                <a16:creationId xmlns:a16="http://schemas.microsoft.com/office/drawing/2014/main" id="{17CB7398-67B7-48A0-B148-BB2707241DC3}"/>
              </a:ext>
            </a:extLst>
          </p:cNvPr>
          <p:cNvSpPr/>
          <p:nvPr/>
        </p:nvSpPr>
        <p:spPr>
          <a:xfrm>
            <a:off x="0" y="2612484"/>
            <a:ext cx="9906000" cy="816516"/>
          </a:xfrm>
          <a:prstGeom prst="flowChartProcess">
            <a:avLst/>
          </a:prstGeom>
          <a:solidFill>
            <a:srgbClr val="0048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altLang="ko-KR" sz="48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&lt;</a:t>
            </a:r>
            <a:r>
              <a:rPr lang="ko-KR" altLang="en-US" sz="48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대학원장 및 학과주임교수</a:t>
            </a:r>
            <a:r>
              <a:rPr lang="en-US" altLang="ko-KR" sz="48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&gt;</a:t>
            </a:r>
            <a:endParaRPr lang="ko-KR" altLang="en-US" sz="4800" dirty="0"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1BA25A1D-1C09-4B30-98A4-5E792DD814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053" y="1680455"/>
            <a:ext cx="1182886" cy="117245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F58EFDD-1208-47C7-AF76-7D909C58A221}"/>
              </a:ext>
            </a:extLst>
          </p:cNvPr>
          <p:cNvSpPr txBox="1"/>
          <p:nvPr/>
        </p:nvSpPr>
        <p:spPr>
          <a:xfrm>
            <a:off x="0" y="3520633"/>
            <a:ext cx="990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err="1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교학</a:t>
            </a:r>
            <a:r>
              <a:rPr lang="ko-KR" altLang="en-US" sz="20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 안내책자</a:t>
            </a:r>
            <a:r>
              <a:rPr lang="en-US" altLang="ko-KR" sz="20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 P.1~P.3</a:t>
            </a:r>
            <a:endParaRPr lang="ko-KR" altLang="en-US" sz="2000" dirty="0"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932B6A85-667A-47E3-B265-C46891E078DF}"/>
              </a:ext>
            </a:extLst>
          </p:cNvPr>
          <p:cNvSpPr/>
          <p:nvPr/>
        </p:nvSpPr>
        <p:spPr>
          <a:xfrm>
            <a:off x="0" y="6325122"/>
            <a:ext cx="9906000" cy="51846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11B47ACB-298A-4270-9FE9-E5373343B996}"/>
              </a:ext>
            </a:extLst>
          </p:cNvPr>
          <p:cNvSpPr/>
          <p:nvPr/>
        </p:nvSpPr>
        <p:spPr>
          <a:xfrm>
            <a:off x="0" y="6398253"/>
            <a:ext cx="9906000" cy="45974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584CF8-7BA6-40B9-8A26-20DDEF2AACE2}"/>
              </a:ext>
            </a:extLst>
          </p:cNvPr>
          <p:cNvSpPr txBox="1"/>
          <p:nvPr/>
        </p:nvSpPr>
        <p:spPr>
          <a:xfrm>
            <a:off x="0" y="6434126"/>
            <a:ext cx="990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solidFill>
                  <a:schemeClr val="bg1">
                    <a:lumMod val="95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2023</a:t>
            </a:r>
            <a:r>
              <a:rPr lang="ko-KR" altLang="en-US" sz="2000" dirty="0">
                <a:solidFill>
                  <a:schemeClr val="bg1">
                    <a:lumMod val="95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학년도 후기 행정법무대학원 </a:t>
            </a:r>
            <a:r>
              <a:rPr lang="ko-KR" altLang="en-US" sz="2000" dirty="0" err="1">
                <a:solidFill>
                  <a:schemeClr val="bg1">
                    <a:lumMod val="95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교학안내</a:t>
            </a:r>
            <a:endParaRPr lang="ko-KR" altLang="en-US" sz="2000" dirty="0">
              <a:solidFill>
                <a:schemeClr val="bg1">
                  <a:lumMod val="95000"/>
                </a:schemeClr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2A55A0-9C43-4706-82DD-F9578ABE346A}"/>
              </a:ext>
            </a:extLst>
          </p:cNvPr>
          <p:cNvSpPr txBox="1"/>
          <p:nvPr/>
        </p:nvSpPr>
        <p:spPr>
          <a:xfrm>
            <a:off x="8883939" y="5503102"/>
            <a:ext cx="18204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600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1.</a:t>
            </a:r>
            <a:endParaRPr lang="ko-KR" altLang="en-US" sz="9600" dirty="0"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pic>
        <p:nvPicPr>
          <p:cNvPr id="11" name="Picture 2" descr="로고] 단국대학교 로고 AI 파일 공유 + png 파일(시그니처,앰블럼,심벌마크) : 네이버 블로그">
            <a:extLst>
              <a:ext uri="{FF2B5EF4-FFF2-40B4-BE49-F238E27FC236}">
                <a16:creationId xmlns:a16="http://schemas.microsoft.com/office/drawing/2014/main" id="{A3DA01E8-D4E0-46D1-A597-46E80D3A82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09" b="40763"/>
          <a:stretch/>
        </p:blipFill>
        <p:spPr bwMode="auto">
          <a:xfrm>
            <a:off x="0" y="23764"/>
            <a:ext cx="2417165" cy="47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00871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510470" y="1710955"/>
            <a:ext cx="14255935" cy="913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4696608"/>
              </p:ext>
            </p:extLst>
          </p:nvPr>
        </p:nvGraphicFramePr>
        <p:xfrm>
          <a:off x="410198" y="1075588"/>
          <a:ext cx="9495802" cy="1682750"/>
        </p:xfrm>
        <a:graphic>
          <a:graphicData uri="http://schemas.openxmlformats.org/drawingml/2006/table">
            <a:tbl>
              <a:tblPr/>
              <a:tblGrid>
                <a:gridCol w="9433852">
                  <a:extLst>
                    <a:ext uri="{9D8B030D-6E8A-4147-A177-3AD203B41FA5}">
                      <a16:colId xmlns:a16="http://schemas.microsoft.com/office/drawing/2014/main" val="3163372097"/>
                    </a:ext>
                  </a:extLst>
                </a:gridCol>
                <a:gridCol w="61950">
                  <a:extLst>
                    <a:ext uri="{9D8B030D-6E8A-4147-A177-3AD203B41FA5}">
                      <a16:colId xmlns:a16="http://schemas.microsoft.com/office/drawing/2014/main" val="1235333897"/>
                    </a:ext>
                  </a:extLst>
                </a:gridCol>
              </a:tblGrid>
              <a:tr h="1682750">
                <a:tc>
                  <a:txBody>
                    <a:bodyPr/>
                    <a:lstStyle/>
                    <a:p>
                      <a:pPr marL="0" marR="0" indent="-200660" algn="l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경기천년바탕 Bold" panose="02020803020101020101" pitchFamily="18" charset="-127"/>
                          <a:ea typeface="경기천년바탕 Bold" panose="02020803020101020101" pitchFamily="18" charset="-127"/>
                        </a:rPr>
                        <a:t>▷ 수강신청 페이지가 생성되면 </a:t>
                      </a: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ffectLst/>
                          <a:latin typeface="경기천년바탕 Bold" panose="02020803020101020101" pitchFamily="18" charset="-127"/>
                          <a:ea typeface="경기천년바탕 Bold" panose="02020803020101020101" pitchFamily="18" charset="-127"/>
                        </a:rPr>
                        <a:t>페이지 </a:t>
                      </a:r>
                      <a:r>
                        <a:rPr lang="ko-KR" altLang="en-US" sz="1800" b="1" kern="0" spc="0" dirty="0">
                          <a:solidFill>
                            <a:srgbClr val="004898"/>
                          </a:solidFill>
                          <a:effectLst/>
                          <a:latin typeface="경기천년바탕 Bold" panose="02020803020101020101" pitchFamily="18" charset="-127"/>
                          <a:ea typeface="경기천년바탕 Bold" panose="02020803020101020101" pitchFamily="18" charset="-127"/>
                        </a:rPr>
                        <a:t>중간 교과목 번호</a:t>
                      </a:r>
                      <a:r>
                        <a:rPr lang="en-US" altLang="ko-KR" sz="1800" b="1" kern="0" spc="0" dirty="0">
                          <a:solidFill>
                            <a:srgbClr val="004898"/>
                          </a:solidFill>
                          <a:effectLst/>
                          <a:latin typeface="경기천년바탕 Bold" panose="02020803020101020101" pitchFamily="18" charset="-127"/>
                          <a:ea typeface="경기천년바탕 Bold" panose="02020803020101020101" pitchFamily="18" charset="-127"/>
                        </a:rPr>
                        <a:t>-</a:t>
                      </a:r>
                      <a:r>
                        <a:rPr lang="ko-KR" altLang="en-US" sz="1800" b="1" kern="0" spc="0" dirty="0">
                          <a:solidFill>
                            <a:srgbClr val="004898"/>
                          </a:solidFill>
                          <a:effectLst/>
                          <a:latin typeface="경기천년바탕 Bold" panose="02020803020101020101" pitchFamily="18" charset="-127"/>
                          <a:ea typeface="경기천년바탕 Bold" panose="02020803020101020101" pitchFamily="18" charset="-127"/>
                        </a:rPr>
                        <a:t>분반 입력창에 교과목번호를 </a:t>
                      </a:r>
                      <a:endParaRPr lang="en-US" altLang="ko-KR" sz="1800" b="1" kern="0" spc="0" dirty="0">
                        <a:solidFill>
                          <a:srgbClr val="004898"/>
                        </a:solidFill>
                        <a:effectLst/>
                        <a:latin typeface="경기천년바탕 Bold" panose="02020803020101020101" pitchFamily="18" charset="-127"/>
                        <a:ea typeface="경기천년바탕 Bold" panose="02020803020101020101" pitchFamily="18" charset="-127"/>
                      </a:endParaRPr>
                    </a:p>
                    <a:p>
                      <a:pPr marL="0" marR="0" indent="-200660" algn="l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kern="0" spc="0" dirty="0">
                          <a:solidFill>
                            <a:srgbClr val="004898"/>
                          </a:solidFill>
                          <a:effectLst/>
                          <a:latin typeface="경기천년바탕 Bold" panose="02020803020101020101" pitchFamily="18" charset="-127"/>
                          <a:ea typeface="경기천년바탕 Bold" panose="02020803020101020101" pitchFamily="18" charset="-127"/>
                        </a:rPr>
                        <a:t>    </a:t>
                      </a:r>
                      <a:r>
                        <a:rPr lang="ko-KR" altLang="en-US" sz="1800" b="1" kern="0" spc="0" dirty="0">
                          <a:solidFill>
                            <a:srgbClr val="004898"/>
                          </a:solidFill>
                          <a:effectLst/>
                          <a:latin typeface="경기천년바탕 Bold" panose="02020803020101020101" pitchFamily="18" charset="-127"/>
                          <a:ea typeface="경기천년바탕 Bold" panose="02020803020101020101" pitchFamily="18" charset="-127"/>
                        </a:rPr>
                        <a:t>입력 후 과목검색을 클릭</a:t>
                      </a: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ffectLst/>
                          <a:latin typeface="경기천년바탕 Bold" panose="02020803020101020101" pitchFamily="18" charset="-127"/>
                          <a:ea typeface="경기천년바탕 Bold" panose="02020803020101020101" pitchFamily="18" charset="-127"/>
                        </a:rPr>
                        <a:t>하여 수강신청</a:t>
                      </a: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경기천년바탕 Bold" panose="02020803020101020101" pitchFamily="18" charset="-127"/>
                          <a:ea typeface="경기천년바탕 Bold" panose="02020803020101020101" pitchFamily="18" charset="-127"/>
                        </a:rPr>
                        <a:t>을 합니다</a:t>
                      </a:r>
                      <a:r>
                        <a:rPr lang="en-US" altLang="ko-KR" sz="1800" kern="0" spc="0" dirty="0">
                          <a:solidFill>
                            <a:srgbClr val="000000"/>
                          </a:solidFill>
                          <a:effectLst/>
                          <a:latin typeface="경기천년바탕 Bold" panose="02020803020101020101" pitchFamily="18" charset="-127"/>
                          <a:ea typeface="경기천년바탕 Bold" panose="02020803020101020101" pitchFamily="18" charset="-127"/>
                        </a:rPr>
                        <a:t>. </a:t>
                      </a:r>
                      <a:endParaRPr lang="ko-KR" altLang="en-US" sz="1800" kern="0" spc="0" dirty="0">
                        <a:solidFill>
                          <a:srgbClr val="000000"/>
                        </a:solidFill>
                        <a:effectLst/>
                        <a:latin typeface="경기천년바탕 Bold" panose="02020803020101020101" pitchFamily="18" charset="-127"/>
                        <a:ea typeface="경기천년바탕 Bold" panose="02020803020101020101" pitchFamily="18" charset="-127"/>
                      </a:endParaRPr>
                    </a:p>
                    <a:p>
                      <a:pPr marL="0" marR="0" indent="-200660" algn="l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kern="0" spc="0" dirty="0">
                          <a:solidFill>
                            <a:srgbClr val="000000"/>
                          </a:solidFill>
                          <a:effectLst/>
                          <a:latin typeface="경기천년바탕 Bold" panose="02020803020101020101" pitchFamily="18" charset="-127"/>
                          <a:ea typeface="경기천년바탕 Bold" panose="02020803020101020101" pitchFamily="18" charset="-127"/>
                        </a:rPr>
                        <a:t>    (</a:t>
                      </a: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경기천년바탕 Bold" panose="02020803020101020101" pitchFamily="18" charset="-127"/>
                          <a:ea typeface="경기천년바탕 Bold" panose="02020803020101020101" pitchFamily="18" charset="-127"/>
                        </a:rPr>
                        <a:t>가족상담학과를 제외한 모든 과목의 분반은 ‘</a:t>
                      </a:r>
                      <a:r>
                        <a:rPr lang="en-US" altLang="ko-KR" sz="1800" kern="0" spc="0" dirty="0">
                          <a:solidFill>
                            <a:srgbClr val="000000"/>
                          </a:solidFill>
                          <a:effectLst/>
                          <a:latin typeface="경기천년바탕 Bold" panose="02020803020101020101" pitchFamily="18" charset="-127"/>
                          <a:ea typeface="경기천년바탕 Bold" panose="02020803020101020101" pitchFamily="18" charset="-127"/>
                        </a:rPr>
                        <a:t>01’</a:t>
                      </a: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경기천년바탕 Bold" panose="02020803020101020101" pitchFamily="18" charset="-127"/>
                          <a:ea typeface="경기천년바탕 Bold" panose="02020803020101020101" pitchFamily="18" charset="-127"/>
                        </a:rPr>
                        <a:t>입니다</a:t>
                      </a:r>
                      <a:r>
                        <a:rPr lang="en-US" altLang="ko-KR" sz="1800" kern="0" spc="0" dirty="0">
                          <a:solidFill>
                            <a:srgbClr val="000000"/>
                          </a:solidFill>
                          <a:effectLst/>
                          <a:latin typeface="경기천년바탕 Bold" panose="02020803020101020101" pitchFamily="18" charset="-127"/>
                          <a:ea typeface="경기천년바탕 Bold" panose="02020803020101020101" pitchFamily="18" charset="-127"/>
                        </a:rPr>
                        <a:t>. </a:t>
                      </a: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경기천년바탕 Bold" panose="02020803020101020101" pitchFamily="18" charset="-127"/>
                          <a:ea typeface="경기천년바탕 Bold" panose="02020803020101020101" pitchFamily="18" charset="-127"/>
                        </a:rPr>
                        <a:t>가족상담학과 과목은 </a:t>
                      </a:r>
                      <a:r>
                        <a:rPr lang="en-US" altLang="ko-KR" sz="1800" kern="0" spc="0" dirty="0">
                          <a:solidFill>
                            <a:srgbClr val="000000"/>
                          </a:solidFill>
                          <a:effectLst/>
                          <a:latin typeface="경기천년바탕 Bold" panose="02020803020101020101" pitchFamily="18" charset="-127"/>
                          <a:ea typeface="경기천년바탕 Bold" panose="02020803020101020101" pitchFamily="18" charset="-127"/>
                        </a:rPr>
                        <a:t>01, 02</a:t>
                      </a: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경기천년바탕 Bold" panose="02020803020101020101" pitchFamily="18" charset="-127"/>
                          <a:ea typeface="경기천년바탕 Bold" panose="02020803020101020101" pitchFamily="18" charset="-127"/>
                        </a:rPr>
                        <a:t>로 </a:t>
                      </a:r>
                      <a:endParaRPr lang="en-US" altLang="ko-KR" sz="1800" kern="0" spc="0" dirty="0">
                        <a:solidFill>
                          <a:srgbClr val="000000"/>
                        </a:solidFill>
                        <a:effectLst/>
                        <a:latin typeface="경기천년바탕 Bold" panose="02020803020101020101" pitchFamily="18" charset="-127"/>
                        <a:ea typeface="경기천년바탕 Bold" panose="02020803020101020101" pitchFamily="18" charset="-127"/>
                      </a:endParaRPr>
                    </a:p>
                    <a:p>
                      <a:pPr marL="0" marR="0" indent="-200660" algn="l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kern="0" spc="0" dirty="0">
                          <a:solidFill>
                            <a:srgbClr val="000000"/>
                          </a:solidFill>
                          <a:effectLst/>
                          <a:latin typeface="경기천년바탕 Bold" panose="02020803020101020101" pitchFamily="18" charset="-127"/>
                          <a:ea typeface="경기천년바탕 Bold" panose="02020803020101020101" pitchFamily="18" charset="-127"/>
                        </a:rPr>
                        <a:t>    </a:t>
                      </a: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경기천년바탕 Bold" panose="02020803020101020101" pitchFamily="18" charset="-127"/>
                          <a:ea typeface="경기천년바탕 Bold" panose="02020803020101020101" pitchFamily="18" charset="-127"/>
                        </a:rPr>
                        <a:t>분반 되어있습니다</a:t>
                      </a:r>
                      <a:r>
                        <a:rPr lang="en-US" altLang="ko-KR" sz="1800" kern="0" spc="0" dirty="0">
                          <a:solidFill>
                            <a:srgbClr val="000000"/>
                          </a:solidFill>
                          <a:effectLst/>
                          <a:latin typeface="경기천년바탕 Bold" panose="02020803020101020101" pitchFamily="18" charset="-127"/>
                          <a:ea typeface="경기천년바탕 Bold" panose="02020803020101020101" pitchFamily="18" charset="-127"/>
                        </a:rPr>
                        <a:t>.)</a:t>
                      </a:r>
                      <a:endParaRPr lang="ko-KR" altLang="en-US" sz="1800" kern="0" spc="0" dirty="0">
                        <a:solidFill>
                          <a:srgbClr val="000000"/>
                        </a:solidFill>
                        <a:effectLst/>
                        <a:latin typeface="경기천년바탕 Bold" panose="02020803020101020101" pitchFamily="18" charset="-127"/>
                        <a:ea typeface="경기천년바탕 Bold" panose="02020803020101020101" pitchFamily="18" charset="-127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 kern="0" spc="0" dirty="0">
                        <a:solidFill>
                          <a:srgbClr val="000000"/>
                        </a:solidFill>
                        <a:effectLst/>
                        <a:latin typeface="경기천년바탕 Bold" panose="02020803020101020101" pitchFamily="18" charset="-127"/>
                        <a:ea typeface="경기천년바탕 Bold" panose="02020803020101020101" pitchFamily="18" charset="-127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9518595"/>
                  </a:ext>
                </a:extLst>
              </a:tr>
            </a:tbl>
          </a:graphicData>
        </a:graphic>
      </p:graphicFrame>
      <p:pic>
        <p:nvPicPr>
          <p:cNvPr id="15363" name="_x233999672" descr="EMB000012b832f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46" b="8880"/>
          <a:stretch/>
        </p:blipFill>
        <p:spPr bwMode="auto">
          <a:xfrm>
            <a:off x="1689850" y="2907794"/>
            <a:ext cx="6526299" cy="3283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직사각형 23">
            <a:extLst>
              <a:ext uri="{FF2B5EF4-FFF2-40B4-BE49-F238E27FC236}">
                <a16:creationId xmlns:a16="http://schemas.microsoft.com/office/drawing/2014/main" id="{24139133-2F1D-4DFB-ACC5-9072D79AD172}"/>
              </a:ext>
            </a:extLst>
          </p:cNvPr>
          <p:cNvSpPr/>
          <p:nvPr/>
        </p:nvSpPr>
        <p:spPr>
          <a:xfrm>
            <a:off x="0" y="6325122"/>
            <a:ext cx="9906000" cy="51846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A7BA13B4-87B5-4C24-8BCE-64B7969EC469}"/>
              </a:ext>
            </a:extLst>
          </p:cNvPr>
          <p:cNvSpPr/>
          <p:nvPr/>
        </p:nvSpPr>
        <p:spPr>
          <a:xfrm>
            <a:off x="0" y="6398253"/>
            <a:ext cx="9906000" cy="45974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47466CB-705E-433F-A802-09F59C100231}"/>
              </a:ext>
            </a:extLst>
          </p:cNvPr>
          <p:cNvSpPr txBox="1"/>
          <p:nvPr/>
        </p:nvSpPr>
        <p:spPr>
          <a:xfrm>
            <a:off x="0" y="6434126"/>
            <a:ext cx="990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solidFill>
                  <a:schemeClr val="bg1">
                    <a:lumMod val="95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2023</a:t>
            </a:r>
            <a:r>
              <a:rPr lang="ko-KR" altLang="en-US" sz="2000" dirty="0">
                <a:solidFill>
                  <a:schemeClr val="bg1">
                    <a:lumMod val="95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학년도 후기 행정법무대학원 </a:t>
            </a:r>
            <a:r>
              <a:rPr lang="ko-KR" altLang="en-US" sz="2000" dirty="0" err="1">
                <a:solidFill>
                  <a:schemeClr val="bg1">
                    <a:lumMod val="95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교학안내</a:t>
            </a:r>
            <a:endParaRPr lang="ko-KR" altLang="en-US" sz="2000" dirty="0">
              <a:solidFill>
                <a:schemeClr val="bg1">
                  <a:lumMod val="95000"/>
                </a:schemeClr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35835D47-8ED1-472F-A795-5CC7900E77D8}"/>
              </a:ext>
            </a:extLst>
          </p:cNvPr>
          <p:cNvSpPr/>
          <p:nvPr/>
        </p:nvSpPr>
        <p:spPr>
          <a:xfrm>
            <a:off x="0" y="1"/>
            <a:ext cx="9906000" cy="518469"/>
          </a:xfrm>
          <a:prstGeom prst="rect">
            <a:avLst/>
          </a:prstGeom>
          <a:solidFill>
            <a:srgbClr val="0048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8" name="Picture 2" descr="로고] 단국대학교 로고 AI 파일 공유 + png 파일(시그니처,앰블럼,심벌마크) : 네이버 블로그">
            <a:extLst>
              <a:ext uri="{FF2B5EF4-FFF2-40B4-BE49-F238E27FC236}">
                <a16:creationId xmlns:a16="http://schemas.microsoft.com/office/drawing/2014/main" id="{613F54D8-B839-4258-9B52-95CFD9C0B3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09" b="40763"/>
          <a:stretch/>
        </p:blipFill>
        <p:spPr bwMode="auto">
          <a:xfrm>
            <a:off x="-9525" y="459747"/>
            <a:ext cx="2417165" cy="47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이등변 삼각형 28">
            <a:extLst>
              <a:ext uri="{FF2B5EF4-FFF2-40B4-BE49-F238E27FC236}">
                <a16:creationId xmlns:a16="http://schemas.microsoft.com/office/drawing/2014/main" id="{7EF0C78D-6796-44A7-BDC4-3DE2D7871D4D}"/>
              </a:ext>
            </a:extLst>
          </p:cNvPr>
          <p:cNvSpPr/>
          <p:nvPr/>
        </p:nvSpPr>
        <p:spPr>
          <a:xfrm>
            <a:off x="5862035" y="351851"/>
            <a:ext cx="266700" cy="18509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이등변 삼각형 29">
            <a:extLst>
              <a:ext uri="{FF2B5EF4-FFF2-40B4-BE49-F238E27FC236}">
                <a16:creationId xmlns:a16="http://schemas.microsoft.com/office/drawing/2014/main" id="{11A145D8-EDF8-4073-8E3F-3AC7CC305BE7}"/>
              </a:ext>
            </a:extLst>
          </p:cNvPr>
          <p:cNvSpPr/>
          <p:nvPr/>
        </p:nvSpPr>
        <p:spPr>
          <a:xfrm>
            <a:off x="6578926" y="341815"/>
            <a:ext cx="266700" cy="18509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이등변 삼각형 30">
            <a:extLst>
              <a:ext uri="{FF2B5EF4-FFF2-40B4-BE49-F238E27FC236}">
                <a16:creationId xmlns:a16="http://schemas.microsoft.com/office/drawing/2014/main" id="{48FC3578-C8DA-4D6F-B982-B17899B98199}"/>
              </a:ext>
            </a:extLst>
          </p:cNvPr>
          <p:cNvSpPr/>
          <p:nvPr/>
        </p:nvSpPr>
        <p:spPr>
          <a:xfrm>
            <a:off x="7295817" y="339621"/>
            <a:ext cx="266700" cy="18509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이등변 삼각형 31">
            <a:extLst>
              <a:ext uri="{FF2B5EF4-FFF2-40B4-BE49-F238E27FC236}">
                <a16:creationId xmlns:a16="http://schemas.microsoft.com/office/drawing/2014/main" id="{D3E8C70E-2B67-4C70-8012-644B02155612}"/>
              </a:ext>
            </a:extLst>
          </p:cNvPr>
          <p:cNvSpPr/>
          <p:nvPr/>
        </p:nvSpPr>
        <p:spPr>
          <a:xfrm>
            <a:off x="8012708" y="339621"/>
            <a:ext cx="266700" cy="18509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3AC8E13-C8F4-4812-BF37-F1AF34947DCD}"/>
              </a:ext>
            </a:extLst>
          </p:cNvPr>
          <p:cNvSpPr txBox="1"/>
          <p:nvPr/>
        </p:nvSpPr>
        <p:spPr>
          <a:xfrm>
            <a:off x="5828698" y="0"/>
            <a:ext cx="300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chemeClr val="bg2">
                    <a:lumMod val="50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1</a:t>
            </a:r>
            <a:endParaRPr lang="ko-KR" altLang="en-US" sz="2000" dirty="0">
              <a:solidFill>
                <a:schemeClr val="bg2">
                  <a:lumMod val="50000"/>
                </a:schemeClr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6A808E4-3315-4F93-A6C6-EAB6FB7E9C9C}"/>
              </a:ext>
            </a:extLst>
          </p:cNvPr>
          <p:cNvSpPr txBox="1"/>
          <p:nvPr/>
        </p:nvSpPr>
        <p:spPr>
          <a:xfrm>
            <a:off x="6545588" y="0"/>
            <a:ext cx="300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chemeClr val="bg2">
                    <a:lumMod val="50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2</a:t>
            </a:r>
            <a:endParaRPr lang="ko-KR" altLang="en-US" sz="2000" dirty="0">
              <a:solidFill>
                <a:schemeClr val="bg2">
                  <a:lumMod val="50000"/>
                </a:schemeClr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7396499-BAB1-4E73-BFB6-F59BC441CB81}"/>
              </a:ext>
            </a:extLst>
          </p:cNvPr>
          <p:cNvSpPr txBox="1"/>
          <p:nvPr/>
        </p:nvSpPr>
        <p:spPr>
          <a:xfrm>
            <a:off x="7262479" y="0"/>
            <a:ext cx="300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chemeClr val="bg2">
                    <a:lumMod val="50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3</a:t>
            </a:r>
            <a:endParaRPr lang="ko-KR" altLang="en-US" sz="2000" dirty="0">
              <a:solidFill>
                <a:schemeClr val="bg2">
                  <a:lumMod val="50000"/>
                </a:schemeClr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50DAC97-A330-42EB-8D18-574139DF696C}"/>
              </a:ext>
            </a:extLst>
          </p:cNvPr>
          <p:cNvSpPr txBox="1"/>
          <p:nvPr/>
        </p:nvSpPr>
        <p:spPr>
          <a:xfrm>
            <a:off x="7979370" y="0"/>
            <a:ext cx="300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4</a:t>
            </a:r>
            <a:endParaRPr lang="ko-KR" altLang="en-US" sz="2000" dirty="0">
              <a:solidFill>
                <a:schemeClr val="bg1"/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37" name="이등변 삼각형 36">
            <a:extLst>
              <a:ext uri="{FF2B5EF4-FFF2-40B4-BE49-F238E27FC236}">
                <a16:creationId xmlns:a16="http://schemas.microsoft.com/office/drawing/2014/main" id="{F0F6763B-7A9A-4378-B3E0-0E78A5CF8BFF}"/>
              </a:ext>
            </a:extLst>
          </p:cNvPr>
          <p:cNvSpPr/>
          <p:nvPr/>
        </p:nvSpPr>
        <p:spPr>
          <a:xfrm>
            <a:off x="8762937" y="346807"/>
            <a:ext cx="266700" cy="18509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이등변 삼각형 37">
            <a:extLst>
              <a:ext uri="{FF2B5EF4-FFF2-40B4-BE49-F238E27FC236}">
                <a16:creationId xmlns:a16="http://schemas.microsoft.com/office/drawing/2014/main" id="{0A1D8BD2-3E50-4E88-BC15-AE65A273952F}"/>
              </a:ext>
            </a:extLst>
          </p:cNvPr>
          <p:cNvSpPr/>
          <p:nvPr/>
        </p:nvSpPr>
        <p:spPr>
          <a:xfrm>
            <a:off x="9479828" y="339621"/>
            <a:ext cx="266700" cy="18509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3BFADC5-31ED-4DDD-B3F9-6821C8335917}"/>
              </a:ext>
            </a:extLst>
          </p:cNvPr>
          <p:cNvSpPr txBox="1"/>
          <p:nvPr/>
        </p:nvSpPr>
        <p:spPr>
          <a:xfrm>
            <a:off x="8729599" y="0"/>
            <a:ext cx="300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chemeClr val="bg2">
                    <a:lumMod val="50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5</a:t>
            </a:r>
            <a:endParaRPr lang="ko-KR" altLang="en-US" sz="2000" dirty="0">
              <a:solidFill>
                <a:schemeClr val="bg2">
                  <a:lumMod val="50000"/>
                </a:schemeClr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DBA7822-4D0F-453E-9034-BF684005BFE7}"/>
              </a:ext>
            </a:extLst>
          </p:cNvPr>
          <p:cNvSpPr txBox="1"/>
          <p:nvPr/>
        </p:nvSpPr>
        <p:spPr>
          <a:xfrm>
            <a:off x="9446490" y="0"/>
            <a:ext cx="300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chemeClr val="bg2">
                    <a:lumMod val="50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6</a:t>
            </a:r>
            <a:endParaRPr lang="ko-KR" altLang="en-US" sz="2000" dirty="0">
              <a:solidFill>
                <a:schemeClr val="bg2">
                  <a:lumMod val="50000"/>
                </a:schemeClr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53F3ACF-3C74-4D70-B173-18E4E801B15D}"/>
              </a:ext>
            </a:extLst>
          </p:cNvPr>
          <p:cNvSpPr txBox="1"/>
          <p:nvPr/>
        </p:nvSpPr>
        <p:spPr>
          <a:xfrm>
            <a:off x="159472" y="37570"/>
            <a:ext cx="5543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&lt;</a:t>
            </a:r>
            <a:r>
              <a:rPr lang="ko-KR" altLang="en-US" sz="2400" dirty="0">
                <a:solidFill>
                  <a:schemeClr val="bg1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수강신청 방법</a:t>
            </a:r>
            <a:r>
              <a:rPr lang="en-US" altLang="ko-KR" sz="2400" dirty="0">
                <a:solidFill>
                  <a:schemeClr val="bg1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&gt;</a:t>
            </a:r>
            <a:endParaRPr lang="ko-KR" altLang="en-US" sz="2400" dirty="0">
              <a:solidFill>
                <a:schemeClr val="bg1"/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23" name="타원 22">
            <a:extLst>
              <a:ext uri="{FF2B5EF4-FFF2-40B4-BE49-F238E27FC236}">
                <a16:creationId xmlns:a16="http://schemas.microsoft.com/office/drawing/2014/main" id="{635B343C-AD72-423B-83EC-475F76B60C47}"/>
              </a:ext>
            </a:extLst>
          </p:cNvPr>
          <p:cNvSpPr/>
          <p:nvPr/>
        </p:nvSpPr>
        <p:spPr>
          <a:xfrm>
            <a:off x="9038294" y="699391"/>
            <a:ext cx="716891" cy="697441"/>
          </a:xfrm>
          <a:prstGeom prst="ellipse">
            <a:avLst/>
          </a:prstGeom>
          <a:noFill/>
          <a:ln w="25400">
            <a:solidFill>
              <a:srgbClr val="0048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200" dirty="0">
                <a:solidFill>
                  <a:schemeClr val="tx1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P.10</a:t>
            </a:r>
            <a:endParaRPr lang="ko-KR" altLang="en-US" sz="1200" dirty="0">
              <a:solidFill>
                <a:schemeClr val="tx1"/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413682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510470" y="1710955"/>
            <a:ext cx="14255935" cy="913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7237205"/>
              </p:ext>
            </p:extLst>
          </p:nvPr>
        </p:nvGraphicFramePr>
        <p:xfrm>
          <a:off x="307287" y="1104438"/>
          <a:ext cx="9598711" cy="1677670"/>
        </p:xfrm>
        <a:graphic>
          <a:graphicData uri="http://schemas.openxmlformats.org/drawingml/2006/table">
            <a:tbl>
              <a:tblPr/>
              <a:tblGrid>
                <a:gridCol w="9537497">
                  <a:extLst>
                    <a:ext uri="{9D8B030D-6E8A-4147-A177-3AD203B41FA5}">
                      <a16:colId xmlns:a16="http://schemas.microsoft.com/office/drawing/2014/main" val="95046471"/>
                    </a:ext>
                  </a:extLst>
                </a:gridCol>
                <a:gridCol w="61214">
                  <a:extLst>
                    <a:ext uri="{9D8B030D-6E8A-4147-A177-3AD203B41FA5}">
                      <a16:colId xmlns:a16="http://schemas.microsoft.com/office/drawing/2014/main" val="1255087843"/>
                    </a:ext>
                  </a:extLst>
                </a:gridCol>
              </a:tblGrid>
              <a:tr h="402416"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경기천년바탕 Bold" panose="02020803020101020101" pitchFamily="18" charset="-127"/>
                          <a:ea typeface="경기천년바탕 Bold" panose="02020803020101020101" pitchFamily="18" charset="-127"/>
                        </a:rPr>
                        <a:t>▷ 수강신청 완료 후 </a:t>
                      </a:r>
                      <a:r>
                        <a:rPr lang="ko-KR" altLang="en-US" sz="1800" kern="0" spc="0" dirty="0">
                          <a:solidFill>
                            <a:srgbClr val="004898"/>
                          </a:solidFill>
                          <a:effectLst/>
                          <a:latin typeface="경기천년바탕 Bold" panose="02020803020101020101" pitchFamily="18" charset="-127"/>
                          <a:ea typeface="경기천년바탕 Bold" panose="02020803020101020101" pitchFamily="18" charset="-127"/>
                        </a:rPr>
                        <a:t>수강신청확인서를 출력하여 수강신청내역을 확인 후 보관</a:t>
                      </a: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경기천년바탕 Bold" panose="02020803020101020101" pitchFamily="18" charset="-127"/>
                          <a:ea typeface="경기천년바탕 Bold" panose="02020803020101020101" pitchFamily="18" charset="-127"/>
                        </a:rPr>
                        <a:t>합니다</a:t>
                      </a:r>
                      <a:r>
                        <a:rPr lang="en-US" altLang="ko-KR" sz="1800" kern="0" spc="0" dirty="0">
                          <a:solidFill>
                            <a:srgbClr val="000000"/>
                          </a:solidFill>
                          <a:effectLst/>
                          <a:latin typeface="경기천년바탕 Bold" panose="02020803020101020101" pitchFamily="18" charset="-127"/>
                          <a:ea typeface="경기천년바탕 Bold" panose="02020803020101020101" pitchFamily="18" charset="-127"/>
                        </a:rPr>
                        <a:t>.</a:t>
                      </a:r>
                      <a:endParaRPr lang="ko-KR" altLang="en-US" sz="1800" kern="0" spc="0" dirty="0">
                        <a:solidFill>
                          <a:srgbClr val="000000"/>
                        </a:solidFill>
                        <a:effectLst/>
                        <a:latin typeface="경기천년바탕 Bold" panose="02020803020101020101" pitchFamily="18" charset="-127"/>
                        <a:ea typeface="경기천년바탕 Bold" panose="02020803020101020101" pitchFamily="18" charset="-127"/>
                      </a:endParaRPr>
                    </a:p>
                  </a:txBody>
                  <a:tcPr marL="17907" marR="17907" marT="17907" marB="1790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 kern="0" spc="0" dirty="0">
                        <a:solidFill>
                          <a:srgbClr val="000000"/>
                        </a:solidFill>
                        <a:effectLst/>
                        <a:latin typeface="경기천년바탕 Bold" panose="02020803020101020101" pitchFamily="18" charset="-127"/>
                        <a:ea typeface="경기천년바탕 Bold" panose="02020803020101020101" pitchFamily="18" charset="-127"/>
                      </a:endParaRPr>
                    </a:p>
                  </a:txBody>
                  <a:tcPr marL="17907" marR="17907" marT="17907" marB="1790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8436346"/>
                  </a:ext>
                </a:extLst>
              </a:tr>
              <a:tr h="1257808">
                <a:tc>
                  <a:txBody>
                    <a:bodyPr/>
                    <a:lstStyle/>
                    <a:p>
                      <a:pPr marL="0" marR="0" indent="-20066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kern="0" spc="0" dirty="0">
                          <a:solidFill>
                            <a:srgbClr val="000000"/>
                          </a:solidFill>
                          <a:effectLst/>
                          <a:latin typeface="경기천년바탕 Bold" panose="02020803020101020101" pitchFamily="18" charset="-127"/>
                          <a:ea typeface="경기천년바탕 Bold" panose="02020803020101020101" pitchFamily="18" charset="-127"/>
                        </a:rPr>
                        <a:t>※ </a:t>
                      </a:r>
                      <a:r>
                        <a:rPr lang="en-US" altLang="ko-KR" sz="1800" kern="0" spc="0" dirty="0">
                          <a:solidFill>
                            <a:srgbClr val="004898"/>
                          </a:solidFill>
                          <a:effectLst/>
                          <a:latin typeface="경기천년바탕 Bold" panose="02020803020101020101" pitchFamily="18" charset="-127"/>
                          <a:ea typeface="경기천년바탕 Bold" panose="02020803020101020101" pitchFamily="18" charset="-127"/>
                        </a:rPr>
                        <a:t>3</a:t>
                      </a:r>
                      <a:r>
                        <a:rPr lang="ko-KR" altLang="en-US" sz="1800" kern="0" spc="0" dirty="0" err="1">
                          <a:solidFill>
                            <a:srgbClr val="004898"/>
                          </a:solidFill>
                          <a:effectLst/>
                          <a:latin typeface="경기천년바탕 Bold" panose="02020803020101020101" pitchFamily="18" charset="-127"/>
                          <a:ea typeface="경기천년바탕 Bold" panose="02020803020101020101" pitchFamily="18" charset="-127"/>
                        </a:rPr>
                        <a:t>학기생</a:t>
                      </a:r>
                      <a:r>
                        <a:rPr lang="ko-KR" altLang="en-US" sz="1800" kern="0" spc="0" dirty="0">
                          <a:solidFill>
                            <a:srgbClr val="004898"/>
                          </a:solidFill>
                          <a:effectLst/>
                          <a:latin typeface="경기천년바탕 Bold" panose="02020803020101020101" pitchFamily="18" charset="-127"/>
                          <a:ea typeface="경기천년바탕 Bold" panose="02020803020101020101" pitchFamily="18" charset="-127"/>
                        </a:rPr>
                        <a:t> 이상은 </a:t>
                      </a:r>
                      <a:r>
                        <a:rPr lang="ko-KR" altLang="en-US" sz="1800" b="1" kern="0" spc="0" dirty="0">
                          <a:solidFill>
                            <a:srgbClr val="004898"/>
                          </a:solidFill>
                          <a:effectLst/>
                          <a:latin typeface="경기천년바탕 Bold" panose="02020803020101020101" pitchFamily="18" charset="-127"/>
                          <a:ea typeface="경기천년바탕 Bold" panose="02020803020101020101" pitchFamily="18" charset="-127"/>
                        </a:rPr>
                        <a:t>연구지도과목</a:t>
                      </a:r>
                      <a:r>
                        <a:rPr lang="ko-KR" altLang="en-US" sz="1800" kern="0" spc="0" dirty="0">
                          <a:solidFill>
                            <a:srgbClr val="004898"/>
                          </a:solidFill>
                          <a:effectLst/>
                          <a:latin typeface="경기천년바탕 Bold" panose="02020803020101020101" pitchFamily="18" charset="-127"/>
                          <a:ea typeface="경기천년바탕 Bold" panose="02020803020101020101" pitchFamily="18" charset="-127"/>
                        </a:rPr>
                        <a:t>을 </a:t>
                      </a:r>
                      <a:r>
                        <a:rPr lang="ko-KR" altLang="en-US" sz="1800" b="1" kern="0" spc="0" dirty="0">
                          <a:solidFill>
                            <a:srgbClr val="004898"/>
                          </a:solidFill>
                          <a:effectLst/>
                          <a:latin typeface="경기천년바탕 Bold" panose="02020803020101020101" pitchFamily="18" charset="-127"/>
                          <a:ea typeface="경기천년바탕 Bold" panose="02020803020101020101" pitchFamily="18" charset="-127"/>
                        </a:rPr>
                        <a:t>반드시</a:t>
                      </a:r>
                      <a:r>
                        <a:rPr lang="ko-KR" altLang="en-US" sz="1800" kern="0" spc="0" dirty="0">
                          <a:solidFill>
                            <a:srgbClr val="004898"/>
                          </a:solidFill>
                          <a:effectLst/>
                          <a:latin typeface="경기천년바탕 Bold" panose="02020803020101020101" pitchFamily="18" charset="-127"/>
                          <a:ea typeface="경기천년바탕 Bold" panose="02020803020101020101" pitchFamily="18" charset="-127"/>
                        </a:rPr>
                        <a:t> 신청</a:t>
                      </a: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경기천년바탕 Bold" panose="02020803020101020101" pitchFamily="18" charset="-127"/>
                          <a:ea typeface="경기천년바탕 Bold" panose="02020803020101020101" pitchFamily="18" charset="-127"/>
                        </a:rPr>
                        <a:t>해야 합니다</a:t>
                      </a:r>
                      <a:r>
                        <a:rPr lang="en-US" altLang="ko-KR" sz="1800" kern="0" spc="0" dirty="0">
                          <a:solidFill>
                            <a:srgbClr val="000000"/>
                          </a:solidFill>
                          <a:effectLst/>
                          <a:latin typeface="경기천년바탕 Bold" panose="02020803020101020101" pitchFamily="18" charset="-127"/>
                          <a:ea typeface="경기천년바탕 Bold" panose="02020803020101020101" pitchFamily="18" charset="-127"/>
                        </a:rPr>
                        <a:t>.</a:t>
                      </a:r>
                      <a:endParaRPr lang="ko-KR" altLang="en-US" sz="1800" kern="0" spc="0" dirty="0">
                        <a:solidFill>
                          <a:srgbClr val="000000"/>
                        </a:solidFill>
                        <a:effectLst/>
                        <a:latin typeface="경기천년바탕 Bold" panose="02020803020101020101" pitchFamily="18" charset="-127"/>
                        <a:ea typeface="경기천년바탕 Bold" panose="02020803020101020101" pitchFamily="18" charset="-127"/>
                      </a:endParaRPr>
                    </a:p>
                  </a:txBody>
                  <a:tcPr marL="17907" marR="17907" marT="17907" marB="1790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0493918"/>
                  </a:ext>
                </a:extLst>
              </a:tr>
            </a:tbl>
          </a:graphicData>
        </a:graphic>
      </p:graphicFrame>
      <p:pic>
        <p:nvPicPr>
          <p:cNvPr id="16387" name="_x234454848" descr="EMB000012b832f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64" b="8449"/>
          <a:stretch/>
        </p:blipFill>
        <p:spPr bwMode="auto">
          <a:xfrm>
            <a:off x="1967262" y="2131520"/>
            <a:ext cx="5971476" cy="3306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7288" y="5586434"/>
            <a:ext cx="95987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1"/>
            <a:r>
              <a:rPr lang="ko-KR" altLang="en-US" b="1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◎ </a:t>
            </a:r>
            <a:r>
              <a:rPr lang="ko-KR" altLang="en-US" b="1" u="sng" dirty="0">
                <a:solidFill>
                  <a:srgbClr val="004898"/>
                </a:solidFill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수강신청은 </a:t>
            </a:r>
            <a:r>
              <a:rPr lang="en-US" altLang="ko-KR" b="1" u="sng" dirty="0">
                <a:solidFill>
                  <a:srgbClr val="004898"/>
                </a:solidFill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8</a:t>
            </a:r>
            <a:r>
              <a:rPr lang="ko-KR" altLang="en-US" b="1" u="sng" dirty="0">
                <a:solidFill>
                  <a:srgbClr val="004898"/>
                </a:solidFill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월 </a:t>
            </a:r>
            <a:r>
              <a:rPr lang="en-US" altLang="ko-KR" b="1" u="sng" dirty="0">
                <a:solidFill>
                  <a:srgbClr val="004898"/>
                </a:solidFill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30</a:t>
            </a:r>
            <a:r>
              <a:rPr lang="ko-KR" altLang="en-US" b="1" u="sng" dirty="0">
                <a:solidFill>
                  <a:srgbClr val="004898"/>
                </a:solidFill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일</a:t>
            </a:r>
            <a:r>
              <a:rPr lang="en-US" altLang="ko-KR" b="1" u="sng" dirty="0">
                <a:solidFill>
                  <a:srgbClr val="004898"/>
                </a:solidFill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(</a:t>
            </a:r>
            <a:r>
              <a:rPr lang="ko-KR" altLang="en-US" b="1" u="sng" dirty="0">
                <a:solidFill>
                  <a:srgbClr val="004898"/>
                </a:solidFill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수</a:t>
            </a:r>
            <a:r>
              <a:rPr lang="en-US" altLang="ko-KR" b="1" u="sng" dirty="0">
                <a:solidFill>
                  <a:srgbClr val="004898"/>
                </a:solidFill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)</a:t>
            </a:r>
            <a:r>
              <a:rPr lang="ko-KR" altLang="en-US" b="1" u="sng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까지 입니다</a:t>
            </a:r>
            <a:r>
              <a:rPr lang="en-US" altLang="ko-KR" b="1" u="sng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. </a:t>
            </a:r>
            <a:r>
              <a:rPr lang="ko-KR" altLang="en-US" b="1" u="sng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기간 내에 수강신청을 완료하시기 바랍니다</a:t>
            </a:r>
            <a:r>
              <a:rPr lang="en-US" altLang="ko-KR" b="1" u="sng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.</a:t>
            </a:r>
            <a:r>
              <a:rPr lang="ko-KR" altLang="en-US" b="1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 </a:t>
            </a:r>
            <a:endParaRPr lang="en-US" altLang="ko-KR" b="1" dirty="0">
              <a:latin typeface="경기천년바탕 Bold" panose="02020803020101020101" pitchFamily="18" charset="-127"/>
              <a:ea typeface="경기천년바탕 Bold" panose="02020803020101020101" pitchFamily="18" charset="-127"/>
            </a:endParaRPr>
          </a:p>
          <a:p>
            <a:pPr fontAlgn="base" latinLnBrk="1"/>
            <a:r>
              <a:rPr lang="en-US" altLang="ko-KR" b="1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    [</a:t>
            </a:r>
            <a:r>
              <a:rPr lang="ko-KR" altLang="en-US" b="1" dirty="0" err="1">
                <a:solidFill>
                  <a:srgbClr val="004898"/>
                </a:solidFill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정정기간</a:t>
            </a:r>
            <a:r>
              <a:rPr lang="ko-KR" altLang="en-US" b="1" dirty="0">
                <a:solidFill>
                  <a:srgbClr val="004898"/>
                </a:solidFill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 </a:t>
            </a:r>
            <a:r>
              <a:rPr lang="en-US" altLang="ko-KR" b="1" dirty="0">
                <a:solidFill>
                  <a:srgbClr val="004898"/>
                </a:solidFill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: 9</a:t>
            </a:r>
            <a:r>
              <a:rPr lang="ko-KR" altLang="en-US" b="1" dirty="0">
                <a:solidFill>
                  <a:srgbClr val="004898"/>
                </a:solidFill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월 </a:t>
            </a:r>
            <a:r>
              <a:rPr lang="en-US" altLang="ko-KR" b="1" dirty="0">
                <a:solidFill>
                  <a:srgbClr val="004898"/>
                </a:solidFill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6</a:t>
            </a:r>
            <a:r>
              <a:rPr lang="ko-KR" altLang="en-US" b="1" dirty="0">
                <a:solidFill>
                  <a:srgbClr val="004898"/>
                </a:solidFill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일</a:t>
            </a:r>
            <a:r>
              <a:rPr lang="en-US" altLang="ko-KR" b="1" dirty="0">
                <a:solidFill>
                  <a:srgbClr val="004898"/>
                </a:solidFill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(</a:t>
            </a:r>
            <a:r>
              <a:rPr lang="ko-KR" altLang="en-US" b="1" dirty="0">
                <a:solidFill>
                  <a:srgbClr val="004898"/>
                </a:solidFill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수</a:t>
            </a:r>
            <a:r>
              <a:rPr lang="en-US" altLang="ko-KR" b="1" dirty="0">
                <a:solidFill>
                  <a:srgbClr val="004898"/>
                </a:solidFill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) ~ 16</a:t>
            </a:r>
            <a:r>
              <a:rPr lang="ko-KR" altLang="en-US" b="1" dirty="0">
                <a:solidFill>
                  <a:srgbClr val="004898"/>
                </a:solidFill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일</a:t>
            </a:r>
            <a:r>
              <a:rPr lang="en-US" altLang="ko-KR" b="1" dirty="0">
                <a:solidFill>
                  <a:srgbClr val="004898"/>
                </a:solidFill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(</a:t>
            </a:r>
            <a:r>
              <a:rPr lang="ko-KR" altLang="en-US" b="1" dirty="0">
                <a:solidFill>
                  <a:srgbClr val="004898"/>
                </a:solidFill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토</a:t>
            </a:r>
            <a:r>
              <a:rPr lang="en-US" altLang="ko-KR" b="1" dirty="0">
                <a:solidFill>
                  <a:srgbClr val="004898"/>
                </a:solidFill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)</a:t>
            </a:r>
            <a:r>
              <a:rPr lang="en-US" altLang="ko-KR" b="1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]</a:t>
            </a:r>
            <a:r>
              <a:rPr lang="ko-KR" altLang="en-US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 </a:t>
            </a: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0B554E20-E847-4187-B1C0-22AD01D33EBB}"/>
              </a:ext>
            </a:extLst>
          </p:cNvPr>
          <p:cNvSpPr/>
          <p:nvPr/>
        </p:nvSpPr>
        <p:spPr>
          <a:xfrm>
            <a:off x="0" y="6325122"/>
            <a:ext cx="9906000" cy="51846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16A63856-4BEB-4B9B-BD4B-68F5A4B04669}"/>
              </a:ext>
            </a:extLst>
          </p:cNvPr>
          <p:cNvSpPr/>
          <p:nvPr/>
        </p:nvSpPr>
        <p:spPr>
          <a:xfrm>
            <a:off x="0" y="6398253"/>
            <a:ext cx="9906000" cy="45974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160E109-58AC-4CE9-8725-7733C052E8F6}"/>
              </a:ext>
            </a:extLst>
          </p:cNvPr>
          <p:cNvSpPr txBox="1"/>
          <p:nvPr/>
        </p:nvSpPr>
        <p:spPr>
          <a:xfrm>
            <a:off x="0" y="6434126"/>
            <a:ext cx="990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solidFill>
                  <a:schemeClr val="bg1">
                    <a:lumMod val="95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2023</a:t>
            </a:r>
            <a:r>
              <a:rPr lang="ko-KR" altLang="en-US" sz="2000" dirty="0">
                <a:solidFill>
                  <a:schemeClr val="bg1">
                    <a:lumMod val="95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학년도 후기 행정법무대학원 </a:t>
            </a:r>
            <a:r>
              <a:rPr lang="ko-KR" altLang="en-US" sz="2000" dirty="0" err="1">
                <a:solidFill>
                  <a:schemeClr val="bg1">
                    <a:lumMod val="95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교학안내</a:t>
            </a:r>
            <a:endParaRPr lang="ko-KR" altLang="en-US" sz="2000" dirty="0">
              <a:solidFill>
                <a:schemeClr val="bg1">
                  <a:lumMod val="95000"/>
                </a:schemeClr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FBFBD868-85D0-4B82-8C4C-52AFD3C47750}"/>
              </a:ext>
            </a:extLst>
          </p:cNvPr>
          <p:cNvSpPr/>
          <p:nvPr/>
        </p:nvSpPr>
        <p:spPr>
          <a:xfrm>
            <a:off x="0" y="1"/>
            <a:ext cx="9906000" cy="518469"/>
          </a:xfrm>
          <a:prstGeom prst="rect">
            <a:avLst/>
          </a:prstGeom>
          <a:solidFill>
            <a:srgbClr val="0048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9" name="Picture 2" descr="로고] 단국대학교 로고 AI 파일 공유 + png 파일(시그니처,앰블럼,심벌마크) : 네이버 블로그">
            <a:extLst>
              <a:ext uri="{FF2B5EF4-FFF2-40B4-BE49-F238E27FC236}">
                <a16:creationId xmlns:a16="http://schemas.microsoft.com/office/drawing/2014/main" id="{536E4B48-277B-4193-82CF-9A50CB4E20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09" b="40763"/>
          <a:stretch/>
        </p:blipFill>
        <p:spPr bwMode="auto">
          <a:xfrm>
            <a:off x="-9525" y="459747"/>
            <a:ext cx="2417165" cy="47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이등변 삼각형 29">
            <a:extLst>
              <a:ext uri="{FF2B5EF4-FFF2-40B4-BE49-F238E27FC236}">
                <a16:creationId xmlns:a16="http://schemas.microsoft.com/office/drawing/2014/main" id="{29184C23-15DF-4A28-8A00-0DABFCB5C949}"/>
              </a:ext>
            </a:extLst>
          </p:cNvPr>
          <p:cNvSpPr/>
          <p:nvPr/>
        </p:nvSpPr>
        <p:spPr>
          <a:xfrm>
            <a:off x="5862035" y="351851"/>
            <a:ext cx="266700" cy="18509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이등변 삼각형 30">
            <a:extLst>
              <a:ext uri="{FF2B5EF4-FFF2-40B4-BE49-F238E27FC236}">
                <a16:creationId xmlns:a16="http://schemas.microsoft.com/office/drawing/2014/main" id="{1E10155F-7174-4D79-BAAA-09FCB181BDCA}"/>
              </a:ext>
            </a:extLst>
          </p:cNvPr>
          <p:cNvSpPr/>
          <p:nvPr/>
        </p:nvSpPr>
        <p:spPr>
          <a:xfrm>
            <a:off x="6578926" y="341815"/>
            <a:ext cx="266700" cy="18509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이등변 삼각형 31">
            <a:extLst>
              <a:ext uri="{FF2B5EF4-FFF2-40B4-BE49-F238E27FC236}">
                <a16:creationId xmlns:a16="http://schemas.microsoft.com/office/drawing/2014/main" id="{A1113FB2-500E-46D9-B83F-BD855C3930CD}"/>
              </a:ext>
            </a:extLst>
          </p:cNvPr>
          <p:cNvSpPr/>
          <p:nvPr/>
        </p:nvSpPr>
        <p:spPr>
          <a:xfrm>
            <a:off x="7295817" y="339621"/>
            <a:ext cx="266700" cy="18509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이등변 삼각형 32">
            <a:extLst>
              <a:ext uri="{FF2B5EF4-FFF2-40B4-BE49-F238E27FC236}">
                <a16:creationId xmlns:a16="http://schemas.microsoft.com/office/drawing/2014/main" id="{254CD9C5-4D9C-4C52-AE0A-B4E78F6DB3FE}"/>
              </a:ext>
            </a:extLst>
          </p:cNvPr>
          <p:cNvSpPr/>
          <p:nvPr/>
        </p:nvSpPr>
        <p:spPr>
          <a:xfrm>
            <a:off x="8012708" y="339621"/>
            <a:ext cx="266700" cy="18509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DAD2892-6696-49D7-8F5A-A3EBA2ABEF99}"/>
              </a:ext>
            </a:extLst>
          </p:cNvPr>
          <p:cNvSpPr txBox="1"/>
          <p:nvPr/>
        </p:nvSpPr>
        <p:spPr>
          <a:xfrm>
            <a:off x="5828698" y="0"/>
            <a:ext cx="300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chemeClr val="bg2">
                    <a:lumMod val="50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1</a:t>
            </a:r>
            <a:endParaRPr lang="ko-KR" altLang="en-US" sz="2000" dirty="0">
              <a:solidFill>
                <a:schemeClr val="bg2">
                  <a:lumMod val="50000"/>
                </a:schemeClr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691B998-CAB6-41CE-AA00-FE9B84BC3B08}"/>
              </a:ext>
            </a:extLst>
          </p:cNvPr>
          <p:cNvSpPr txBox="1"/>
          <p:nvPr/>
        </p:nvSpPr>
        <p:spPr>
          <a:xfrm>
            <a:off x="6545588" y="0"/>
            <a:ext cx="300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chemeClr val="bg2">
                    <a:lumMod val="50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2</a:t>
            </a:r>
            <a:endParaRPr lang="ko-KR" altLang="en-US" sz="2000" dirty="0">
              <a:solidFill>
                <a:schemeClr val="bg2">
                  <a:lumMod val="50000"/>
                </a:schemeClr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40B8F25-C2DE-4B44-BFBF-02CC7F7B972A}"/>
              </a:ext>
            </a:extLst>
          </p:cNvPr>
          <p:cNvSpPr txBox="1"/>
          <p:nvPr/>
        </p:nvSpPr>
        <p:spPr>
          <a:xfrm>
            <a:off x="7262479" y="0"/>
            <a:ext cx="300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chemeClr val="bg2">
                    <a:lumMod val="50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3</a:t>
            </a:r>
            <a:endParaRPr lang="ko-KR" altLang="en-US" sz="2000" dirty="0">
              <a:solidFill>
                <a:schemeClr val="bg2">
                  <a:lumMod val="50000"/>
                </a:schemeClr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2F50423-E49C-4ECB-A64D-5D247DE91AE4}"/>
              </a:ext>
            </a:extLst>
          </p:cNvPr>
          <p:cNvSpPr txBox="1"/>
          <p:nvPr/>
        </p:nvSpPr>
        <p:spPr>
          <a:xfrm>
            <a:off x="7979370" y="0"/>
            <a:ext cx="300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4</a:t>
            </a:r>
            <a:endParaRPr lang="ko-KR" altLang="en-US" sz="2000" dirty="0">
              <a:solidFill>
                <a:schemeClr val="bg1"/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38" name="이등변 삼각형 37">
            <a:extLst>
              <a:ext uri="{FF2B5EF4-FFF2-40B4-BE49-F238E27FC236}">
                <a16:creationId xmlns:a16="http://schemas.microsoft.com/office/drawing/2014/main" id="{EFEC5FA2-DCD5-4021-8C3A-C6F91FC50D47}"/>
              </a:ext>
            </a:extLst>
          </p:cNvPr>
          <p:cNvSpPr/>
          <p:nvPr/>
        </p:nvSpPr>
        <p:spPr>
          <a:xfrm>
            <a:off x="8762937" y="346807"/>
            <a:ext cx="266700" cy="18509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이등변 삼각형 38">
            <a:extLst>
              <a:ext uri="{FF2B5EF4-FFF2-40B4-BE49-F238E27FC236}">
                <a16:creationId xmlns:a16="http://schemas.microsoft.com/office/drawing/2014/main" id="{8DC3DF01-8525-4A8A-8C84-840885A5EBFE}"/>
              </a:ext>
            </a:extLst>
          </p:cNvPr>
          <p:cNvSpPr/>
          <p:nvPr/>
        </p:nvSpPr>
        <p:spPr>
          <a:xfrm>
            <a:off x="9479828" y="339621"/>
            <a:ext cx="266700" cy="18509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B57BF68-CA19-4C14-9C6F-2D1348CFC9AF}"/>
              </a:ext>
            </a:extLst>
          </p:cNvPr>
          <p:cNvSpPr txBox="1"/>
          <p:nvPr/>
        </p:nvSpPr>
        <p:spPr>
          <a:xfrm>
            <a:off x="8729599" y="0"/>
            <a:ext cx="300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chemeClr val="bg2">
                    <a:lumMod val="50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5</a:t>
            </a:r>
            <a:endParaRPr lang="ko-KR" altLang="en-US" sz="2000" dirty="0">
              <a:solidFill>
                <a:schemeClr val="bg2">
                  <a:lumMod val="50000"/>
                </a:schemeClr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CCE059E-6937-4E5C-9E49-1650AA124B18}"/>
              </a:ext>
            </a:extLst>
          </p:cNvPr>
          <p:cNvSpPr txBox="1"/>
          <p:nvPr/>
        </p:nvSpPr>
        <p:spPr>
          <a:xfrm>
            <a:off x="9446490" y="0"/>
            <a:ext cx="300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chemeClr val="bg2">
                    <a:lumMod val="50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6</a:t>
            </a:r>
            <a:endParaRPr lang="ko-KR" altLang="en-US" sz="2000" dirty="0">
              <a:solidFill>
                <a:schemeClr val="bg2">
                  <a:lumMod val="50000"/>
                </a:schemeClr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DB335DB-CE65-4BF6-8D89-53EE38E1CAF2}"/>
              </a:ext>
            </a:extLst>
          </p:cNvPr>
          <p:cNvSpPr txBox="1"/>
          <p:nvPr/>
        </p:nvSpPr>
        <p:spPr>
          <a:xfrm>
            <a:off x="159472" y="37570"/>
            <a:ext cx="5543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&lt;</a:t>
            </a:r>
            <a:r>
              <a:rPr lang="ko-KR" altLang="en-US" sz="2400" dirty="0">
                <a:solidFill>
                  <a:schemeClr val="bg1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수강신청 방법</a:t>
            </a:r>
            <a:r>
              <a:rPr lang="en-US" altLang="ko-KR" sz="2400" dirty="0">
                <a:solidFill>
                  <a:schemeClr val="bg1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&gt;</a:t>
            </a:r>
            <a:endParaRPr lang="ko-KR" altLang="en-US" sz="2400" dirty="0">
              <a:solidFill>
                <a:schemeClr val="bg1"/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24" name="타원 23">
            <a:extLst>
              <a:ext uri="{FF2B5EF4-FFF2-40B4-BE49-F238E27FC236}">
                <a16:creationId xmlns:a16="http://schemas.microsoft.com/office/drawing/2014/main" id="{1C8407AB-4E83-4023-9854-655D8678A537}"/>
              </a:ext>
            </a:extLst>
          </p:cNvPr>
          <p:cNvSpPr/>
          <p:nvPr/>
        </p:nvSpPr>
        <p:spPr>
          <a:xfrm>
            <a:off x="9038294" y="699391"/>
            <a:ext cx="716891" cy="697441"/>
          </a:xfrm>
          <a:prstGeom prst="ellipse">
            <a:avLst/>
          </a:prstGeom>
          <a:noFill/>
          <a:ln w="25400">
            <a:solidFill>
              <a:srgbClr val="0048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200" dirty="0">
                <a:solidFill>
                  <a:schemeClr val="tx1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P.10</a:t>
            </a:r>
            <a:endParaRPr lang="ko-KR" altLang="en-US" sz="1200" dirty="0">
              <a:solidFill>
                <a:schemeClr val="tx1"/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204737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순서도: 처리 3">
            <a:extLst>
              <a:ext uri="{FF2B5EF4-FFF2-40B4-BE49-F238E27FC236}">
                <a16:creationId xmlns:a16="http://schemas.microsoft.com/office/drawing/2014/main" id="{17CB7398-67B7-48A0-B148-BB2707241DC3}"/>
              </a:ext>
            </a:extLst>
          </p:cNvPr>
          <p:cNvSpPr/>
          <p:nvPr/>
        </p:nvSpPr>
        <p:spPr>
          <a:xfrm>
            <a:off x="0" y="2612484"/>
            <a:ext cx="9906000" cy="816516"/>
          </a:xfrm>
          <a:prstGeom prst="flowChartProcess">
            <a:avLst/>
          </a:prstGeom>
          <a:solidFill>
            <a:srgbClr val="0048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altLang="ko-KR" sz="48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&lt;2023</a:t>
            </a:r>
            <a:r>
              <a:rPr lang="ko-KR" altLang="en-US" sz="48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학년도 </a:t>
            </a:r>
            <a:r>
              <a:rPr lang="en-US" altLang="ko-KR" sz="48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2</a:t>
            </a:r>
            <a:r>
              <a:rPr lang="ko-KR" altLang="en-US" sz="48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학기 시간표</a:t>
            </a:r>
            <a:r>
              <a:rPr lang="en-US" altLang="ko-KR" sz="48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&gt;</a:t>
            </a:r>
            <a:endParaRPr lang="ko-KR" altLang="en-US" sz="4800" dirty="0"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12F08365-8AD0-4471-8874-053E1D0CCB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782" y="2091901"/>
            <a:ext cx="558486" cy="4400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A4D4F73-E7D7-4FA8-9136-4BF4B1F642C3}"/>
              </a:ext>
            </a:extLst>
          </p:cNvPr>
          <p:cNvSpPr txBox="1"/>
          <p:nvPr/>
        </p:nvSpPr>
        <p:spPr>
          <a:xfrm>
            <a:off x="0" y="3520633"/>
            <a:ext cx="990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err="1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교학</a:t>
            </a:r>
            <a:r>
              <a:rPr lang="ko-KR" altLang="en-US" sz="20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 안내책자</a:t>
            </a:r>
            <a:r>
              <a:rPr lang="en-US" altLang="ko-KR" sz="20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 P.11~P.13</a:t>
            </a:r>
            <a:endParaRPr lang="ko-KR" altLang="en-US" sz="2000" dirty="0"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8AB31A75-B9CC-4442-98AE-96858251DAAE}"/>
              </a:ext>
            </a:extLst>
          </p:cNvPr>
          <p:cNvSpPr/>
          <p:nvPr/>
        </p:nvSpPr>
        <p:spPr>
          <a:xfrm>
            <a:off x="0" y="6325122"/>
            <a:ext cx="9906000" cy="51846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96DD1C8E-9A55-43D7-A7BD-E4B4BDB22BC6}"/>
              </a:ext>
            </a:extLst>
          </p:cNvPr>
          <p:cNvSpPr/>
          <p:nvPr/>
        </p:nvSpPr>
        <p:spPr>
          <a:xfrm>
            <a:off x="0" y="6398253"/>
            <a:ext cx="9906000" cy="45974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F3B8AB0-16B3-4EE1-BBA7-50BFE8672C61}"/>
              </a:ext>
            </a:extLst>
          </p:cNvPr>
          <p:cNvSpPr txBox="1"/>
          <p:nvPr/>
        </p:nvSpPr>
        <p:spPr>
          <a:xfrm>
            <a:off x="0" y="6434126"/>
            <a:ext cx="990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solidFill>
                  <a:schemeClr val="bg1">
                    <a:lumMod val="95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2023</a:t>
            </a:r>
            <a:r>
              <a:rPr lang="ko-KR" altLang="en-US" sz="2000" dirty="0">
                <a:solidFill>
                  <a:schemeClr val="bg1">
                    <a:lumMod val="95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학년도 후기 행정법무대학원 </a:t>
            </a:r>
            <a:r>
              <a:rPr lang="ko-KR" altLang="en-US" sz="2000" dirty="0" err="1">
                <a:solidFill>
                  <a:schemeClr val="bg1">
                    <a:lumMod val="95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교학안내</a:t>
            </a:r>
            <a:endParaRPr lang="ko-KR" altLang="en-US" sz="2000" dirty="0">
              <a:solidFill>
                <a:schemeClr val="bg1">
                  <a:lumMod val="95000"/>
                </a:schemeClr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2A55A0-9C43-4706-82DD-F9578ABE346A}"/>
              </a:ext>
            </a:extLst>
          </p:cNvPr>
          <p:cNvSpPr txBox="1"/>
          <p:nvPr/>
        </p:nvSpPr>
        <p:spPr>
          <a:xfrm>
            <a:off x="8640658" y="5437289"/>
            <a:ext cx="18204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600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5.</a:t>
            </a:r>
            <a:endParaRPr lang="ko-KR" altLang="en-US" sz="9600" dirty="0"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pic>
        <p:nvPicPr>
          <p:cNvPr id="13" name="Picture 2" descr="로고] 단국대학교 로고 AI 파일 공유 + png 파일(시그니처,앰블럼,심벌마크) : 네이버 블로그">
            <a:extLst>
              <a:ext uri="{FF2B5EF4-FFF2-40B4-BE49-F238E27FC236}">
                <a16:creationId xmlns:a16="http://schemas.microsoft.com/office/drawing/2014/main" id="{93636EC2-3F54-4CED-B838-684EB6F6E2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09" b="40763"/>
          <a:stretch/>
        </p:blipFill>
        <p:spPr bwMode="auto">
          <a:xfrm>
            <a:off x="0" y="23764"/>
            <a:ext cx="2417165" cy="47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1700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83810ADF-364D-4E02-9333-D7A6621B3213}"/>
              </a:ext>
            </a:extLst>
          </p:cNvPr>
          <p:cNvSpPr/>
          <p:nvPr/>
        </p:nvSpPr>
        <p:spPr>
          <a:xfrm>
            <a:off x="0" y="1"/>
            <a:ext cx="9906000" cy="518469"/>
          </a:xfrm>
          <a:prstGeom prst="rect">
            <a:avLst/>
          </a:prstGeom>
          <a:solidFill>
            <a:srgbClr val="0048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Picture 2" descr="로고] 단국대학교 로고 AI 파일 공유 + png 파일(시그니처,앰블럼,심벌마크) : 네이버 블로그">
            <a:extLst>
              <a:ext uri="{FF2B5EF4-FFF2-40B4-BE49-F238E27FC236}">
                <a16:creationId xmlns:a16="http://schemas.microsoft.com/office/drawing/2014/main" id="{EB43E25E-5BC6-4DD7-A3AD-48D60AC224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09" b="40763"/>
          <a:stretch/>
        </p:blipFill>
        <p:spPr bwMode="auto">
          <a:xfrm>
            <a:off x="-9525" y="459747"/>
            <a:ext cx="2417165" cy="47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이등변 삼각형 9">
            <a:extLst>
              <a:ext uri="{FF2B5EF4-FFF2-40B4-BE49-F238E27FC236}">
                <a16:creationId xmlns:a16="http://schemas.microsoft.com/office/drawing/2014/main" id="{C50B36B8-58F1-48D0-8293-8BD3424906DD}"/>
              </a:ext>
            </a:extLst>
          </p:cNvPr>
          <p:cNvSpPr/>
          <p:nvPr/>
        </p:nvSpPr>
        <p:spPr>
          <a:xfrm>
            <a:off x="5862035" y="351851"/>
            <a:ext cx="266700" cy="18509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이등변 삼각형 11">
            <a:extLst>
              <a:ext uri="{FF2B5EF4-FFF2-40B4-BE49-F238E27FC236}">
                <a16:creationId xmlns:a16="http://schemas.microsoft.com/office/drawing/2014/main" id="{D1CA655F-5622-4141-AD51-D1425B4B401A}"/>
              </a:ext>
            </a:extLst>
          </p:cNvPr>
          <p:cNvSpPr/>
          <p:nvPr/>
        </p:nvSpPr>
        <p:spPr>
          <a:xfrm>
            <a:off x="6578926" y="341815"/>
            <a:ext cx="266700" cy="18509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이등변 삼각형 12">
            <a:extLst>
              <a:ext uri="{FF2B5EF4-FFF2-40B4-BE49-F238E27FC236}">
                <a16:creationId xmlns:a16="http://schemas.microsoft.com/office/drawing/2014/main" id="{73E7DBBB-1541-46F6-8F46-275E96AD05A6}"/>
              </a:ext>
            </a:extLst>
          </p:cNvPr>
          <p:cNvSpPr/>
          <p:nvPr/>
        </p:nvSpPr>
        <p:spPr>
          <a:xfrm>
            <a:off x="7295817" y="339621"/>
            <a:ext cx="266700" cy="18509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이등변 삼각형 13">
            <a:extLst>
              <a:ext uri="{FF2B5EF4-FFF2-40B4-BE49-F238E27FC236}">
                <a16:creationId xmlns:a16="http://schemas.microsoft.com/office/drawing/2014/main" id="{68AA7BD7-42A1-440C-BAB2-57AFD7C99C9E}"/>
              </a:ext>
            </a:extLst>
          </p:cNvPr>
          <p:cNvSpPr/>
          <p:nvPr/>
        </p:nvSpPr>
        <p:spPr>
          <a:xfrm>
            <a:off x="8012708" y="339621"/>
            <a:ext cx="266700" cy="18509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FC39AB-0963-4D7B-BF7E-AFFE6E7D4BA2}"/>
              </a:ext>
            </a:extLst>
          </p:cNvPr>
          <p:cNvSpPr txBox="1"/>
          <p:nvPr/>
        </p:nvSpPr>
        <p:spPr>
          <a:xfrm>
            <a:off x="5828698" y="0"/>
            <a:ext cx="300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chemeClr val="bg2">
                    <a:lumMod val="50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1</a:t>
            </a:r>
            <a:endParaRPr lang="ko-KR" altLang="en-US" sz="2000" dirty="0">
              <a:solidFill>
                <a:schemeClr val="bg2">
                  <a:lumMod val="50000"/>
                </a:schemeClr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F8AFEF-B149-4A31-99B7-A2489D09A315}"/>
              </a:ext>
            </a:extLst>
          </p:cNvPr>
          <p:cNvSpPr txBox="1"/>
          <p:nvPr/>
        </p:nvSpPr>
        <p:spPr>
          <a:xfrm>
            <a:off x="6545588" y="0"/>
            <a:ext cx="300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chemeClr val="bg2">
                    <a:lumMod val="50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2</a:t>
            </a:r>
            <a:endParaRPr lang="ko-KR" altLang="en-US" sz="2000" dirty="0">
              <a:solidFill>
                <a:schemeClr val="bg2">
                  <a:lumMod val="50000"/>
                </a:schemeClr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72BC23D-F4AD-41CA-BFBD-0B3F80E88C65}"/>
              </a:ext>
            </a:extLst>
          </p:cNvPr>
          <p:cNvSpPr txBox="1"/>
          <p:nvPr/>
        </p:nvSpPr>
        <p:spPr>
          <a:xfrm>
            <a:off x="7262479" y="0"/>
            <a:ext cx="300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chemeClr val="bg2">
                    <a:lumMod val="50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3</a:t>
            </a:r>
            <a:endParaRPr lang="ko-KR" altLang="en-US" sz="2000" dirty="0">
              <a:solidFill>
                <a:schemeClr val="bg2">
                  <a:lumMod val="50000"/>
                </a:schemeClr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6F03A3A-1237-4D78-A646-D021AD46BF20}"/>
              </a:ext>
            </a:extLst>
          </p:cNvPr>
          <p:cNvSpPr txBox="1"/>
          <p:nvPr/>
        </p:nvSpPr>
        <p:spPr>
          <a:xfrm>
            <a:off x="7979370" y="0"/>
            <a:ext cx="300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chemeClr val="bg2">
                    <a:lumMod val="50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4</a:t>
            </a:r>
            <a:endParaRPr lang="ko-KR" altLang="en-US" sz="2000" dirty="0">
              <a:solidFill>
                <a:schemeClr val="bg2">
                  <a:lumMod val="50000"/>
                </a:schemeClr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19" name="이등변 삼각형 18">
            <a:extLst>
              <a:ext uri="{FF2B5EF4-FFF2-40B4-BE49-F238E27FC236}">
                <a16:creationId xmlns:a16="http://schemas.microsoft.com/office/drawing/2014/main" id="{6F85D718-41FE-4617-A7B7-CACCE9DA48F7}"/>
              </a:ext>
            </a:extLst>
          </p:cNvPr>
          <p:cNvSpPr/>
          <p:nvPr/>
        </p:nvSpPr>
        <p:spPr>
          <a:xfrm>
            <a:off x="8762937" y="346807"/>
            <a:ext cx="266700" cy="18509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이등변 삼각형 19">
            <a:extLst>
              <a:ext uri="{FF2B5EF4-FFF2-40B4-BE49-F238E27FC236}">
                <a16:creationId xmlns:a16="http://schemas.microsoft.com/office/drawing/2014/main" id="{A1356E55-B613-4567-9455-F448ED647EAD}"/>
              </a:ext>
            </a:extLst>
          </p:cNvPr>
          <p:cNvSpPr/>
          <p:nvPr/>
        </p:nvSpPr>
        <p:spPr>
          <a:xfrm>
            <a:off x="9479828" y="339621"/>
            <a:ext cx="266700" cy="18509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B22449E-459D-47FD-A0B5-75D724FF1FE5}"/>
              </a:ext>
            </a:extLst>
          </p:cNvPr>
          <p:cNvSpPr txBox="1"/>
          <p:nvPr/>
        </p:nvSpPr>
        <p:spPr>
          <a:xfrm>
            <a:off x="8729599" y="0"/>
            <a:ext cx="300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5</a:t>
            </a:r>
            <a:endParaRPr lang="ko-KR" altLang="en-US" sz="2000" dirty="0">
              <a:solidFill>
                <a:schemeClr val="bg1"/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C29A09B-58E5-45A0-B2DF-CCFC19A2D448}"/>
              </a:ext>
            </a:extLst>
          </p:cNvPr>
          <p:cNvSpPr txBox="1"/>
          <p:nvPr/>
        </p:nvSpPr>
        <p:spPr>
          <a:xfrm>
            <a:off x="9446490" y="0"/>
            <a:ext cx="300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chemeClr val="bg2">
                    <a:lumMod val="50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6</a:t>
            </a:r>
            <a:endParaRPr lang="ko-KR" altLang="en-US" sz="2000" dirty="0">
              <a:solidFill>
                <a:schemeClr val="bg2">
                  <a:lumMod val="50000"/>
                </a:schemeClr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B749EAF-3AB8-42AE-9E1B-CBC8C4174994}"/>
              </a:ext>
            </a:extLst>
          </p:cNvPr>
          <p:cNvSpPr txBox="1"/>
          <p:nvPr/>
        </p:nvSpPr>
        <p:spPr>
          <a:xfrm>
            <a:off x="159472" y="29495"/>
            <a:ext cx="5543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&lt;2023</a:t>
            </a:r>
            <a:r>
              <a:rPr lang="ko-KR" altLang="en-US" sz="2400" dirty="0">
                <a:solidFill>
                  <a:schemeClr val="bg1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학년도 </a:t>
            </a:r>
            <a:r>
              <a:rPr lang="en-US" altLang="ko-KR" sz="2400" dirty="0">
                <a:solidFill>
                  <a:schemeClr val="bg1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2</a:t>
            </a:r>
            <a:r>
              <a:rPr lang="ko-KR" altLang="en-US" sz="2400" dirty="0">
                <a:solidFill>
                  <a:schemeClr val="bg1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학기 시간표</a:t>
            </a:r>
            <a:r>
              <a:rPr lang="en-US" altLang="ko-KR" sz="2400" dirty="0">
                <a:solidFill>
                  <a:schemeClr val="bg1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&gt;</a:t>
            </a:r>
            <a:endParaRPr lang="ko-KR" altLang="en-US" sz="2400" dirty="0">
              <a:solidFill>
                <a:schemeClr val="bg1"/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D6821E46-6464-4C54-A404-649DAB499D46}"/>
              </a:ext>
            </a:extLst>
          </p:cNvPr>
          <p:cNvSpPr/>
          <p:nvPr/>
        </p:nvSpPr>
        <p:spPr>
          <a:xfrm>
            <a:off x="0" y="6325122"/>
            <a:ext cx="9906000" cy="51846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822F1C00-3573-4E15-8215-F68CDCBE847E}"/>
              </a:ext>
            </a:extLst>
          </p:cNvPr>
          <p:cNvSpPr/>
          <p:nvPr/>
        </p:nvSpPr>
        <p:spPr>
          <a:xfrm>
            <a:off x="0" y="6398253"/>
            <a:ext cx="9906000" cy="45974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BDFA23C-1088-43DF-BAF8-B8D2826D14FB}"/>
              </a:ext>
            </a:extLst>
          </p:cNvPr>
          <p:cNvSpPr txBox="1"/>
          <p:nvPr/>
        </p:nvSpPr>
        <p:spPr>
          <a:xfrm>
            <a:off x="0" y="6434126"/>
            <a:ext cx="990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solidFill>
                  <a:schemeClr val="bg1">
                    <a:lumMod val="95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2023</a:t>
            </a:r>
            <a:r>
              <a:rPr lang="ko-KR" altLang="en-US" sz="2000" dirty="0">
                <a:solidFill>
                  <a:schemeClr val="bg1">
                    <a:lumMod val="95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학년도 후기 행정법무대학원 </a:t>
            </a:r>
            <a:r>
              <a:rPr lang="ko-KR" altLang="en-US" sz="2000" dirty="0" err="1">
                <a:solidFill>
                  <a:schemeClr val="bg1">
                    <a:lumMod val="95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교학안내</a:t>
            </a:r>
            <a:endParaRPr lang="ko-KR" altLang="en-US" sz="2000" dirty="0">
              <a:solidFill>
                <a:schemeClr val="bg1">
                  <a:lumMod val="95000"/>
                </a:schemeClr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27" name="타원 26">
            <a:extLst>
              <a:ext uri="{FF2B5EF4-FFF2-40B4-BE49-F238E27FC236}">
                <a16:creationId xmlns:a16="http://schemas.microsoft.com/office/drawing/2014/main" id="{6B60B4E7-D30F-45D9-8CD4-89CBC13F952E}"/>
              </a:ext>
            </a:extLst>
          </p:cNvPr>
          <p:cNvSpPr/>
          <p:nvPr/>
        </p:nvSpPr>
        <p:spPr>
          <a:xfrm>
            <a:off x="9038294" y="699391"/>
            <a:ext cx="716891" cy="697441"/>
          </a:xfrm>
          <a:prstGeom prst="ellipse">
            <a:avLst/>
          </a:prstGeom>
          <a:noFill/>
          <a:ln w="25400">
            <a:solidFill>
              <a:srgbClr val="0048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200" dirty="0">
                <a:solidFill>
                  <a:schemeClr val="tx1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P.11</a:t>
            </a:r>
            <a:endParaRPr lang="ko-KR" altLang="en-US" sz="1200" dirty="0">
              <a:solidFill>
                <a:schemeClr val="tx1"/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E0145297-DED0-4807-9604-79BEB972F44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272" t="17370" r="8551" b="9495"/>
          <a:stretch/>
        </p:blipFill>
        <p:spPr>
          <a:xfrm>
            <a:off x="1555721" y="919526"/>
            <a:ext cx="6794557" cy="5378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6989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1127125" y="3974629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2940B554-929E-43E9-B063-009A1FFE9037}"/>
              </a:ext>
            </a:extLst>
          </p:cNvPr>
          <p:cNvSpPr/>
          <p:nvPr/>
        </p:nvSpPr>
        <p:spPr>
          <a:xfrm>
            <a:off x="0" y="6325122"/>
            <a:ext cx="9906000" cy="51846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0C3CA300-926C-4568-A9E1-63949BAC37A0}"/>
              </a:ext>
            </a:extLst>
          </p:cNvPr>
          <p:cNvSpPr/>
          <p:nvPr/>
        </p:nvSpPr>
        <p:spPr>
          <a:xfrm>
            <a:off x="0" y="6398253"/>
            <a:ext cx="9906000" cy="45974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4624FA6-E378-4D33-86D8-39435A32DB08}"/>
              </a:ext>
            </a:extLst>
          </p:cNvPr>
          <p:cNvSpPr txBox="1"/>
          <p:nvPr/>
        </p:nvSpPr>
        <p:spPr>
          <a:xfrm>
            <a:off x="0" y="6434126"/>
            <a:ext cx="990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solidFill>
                  <a:schemeClr val="bg1">
                    <a:lumMod val="95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2023</a:t>
            </a:r>
            <a:r>
              <a:rPr lang="ko-KR" altLang="en-US" sz="2000" dirty="0">
                <a:solidFill>
                  <a:schemeClr val="bg1">
                    <a:lumMod val="95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학년도 후기 행정법무대학원 </a:t>
            </a:r>
            <a:r>
              <a:rPr lang="ko-KR" altLang="en-US" sz="2000" dirty="0" err="1">
                <a:solidFill>
                  <a:schemeClr val="bg1">
                    <a:lumMod val="95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교학안내</a:t>
            </a:r>
            <a:endParaRPr lang="ko-KR" altLang="en-US" sz="2000" dirty="0">
              <a:solidFill>
                <a:schemeClr val="bg1">
                  <a:lumMod val="95000"/>
                </a:schemeClr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D65DA2AA-9BEE-4F31-903E-5A2F2F2B411D}"/>
              </a:ext>
            </a:extLst>
          </p:cNvPr>
          <p:cNvSpPr/>
          <p:nvPr/>
        </p:nvSpPr>
        <p:spPr>
          <a:xfrm>
            <a:off x="0" y="1"/>
            <a:ext cx="9906000" cy="518469"/>
          </a:xfrm>
          <a:prstGeom prst="rect">
            <a:avLst/>
          </a:prstGeom>
          <a:solidFill>
            <a:srgbClr val="0048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8" name="Picture 2" descr="로고] 단국대학교 로고 AI 파일 공유 + png 파일(시그니처,앰블럼,심벌마크) : 네이버 블로그">
            <a:extLst>
              <a:ext uri="{FF2B5EF4-FFF2-40B4-BE49-F238E27FC236}">
                <a16:creationId xmlns:a16="http://schemas.microsoft.com/office/drawing/2014/main" id="{23276239-29BD-4136-832B-3F0E75A95D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09" b="40763"/>
          <a:stretch/>
        </p:blipFill>
        <p:spPr bwMode="auto">
          <a:xfrm>
            <a:off x="-9525" y="459747"/>
            <a:ext cx="2417165" cy="47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이등변 삼각형 28">
            <a:extLst>
              <a:ext uri="{FF2B5EF4-FFF2-40B4-BE49-F238E27FC236}">
                <a16:creationId xmlns:a16="http://schemas.microsoft.com/office/drawing/2014/main" id="{A3D5F07C-B2AC-43F0-A848-E9EC8B12C20E}"/>
              </a:ext>
            </a:extLst>
          </p:cNvPr>
          <p:cNvSpPr/>
          <p:nvPr/>
        </p:nvSpPr>
        <p:spPr>
          <a:xfrm>
            <a:off x="5862035" y="351851"/>
            <a:ext cx="266700" cy="18509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이등변 삼각형 29">
            <a:extLst>
              <a:ext uri="{FF2B5EF4-FFF2-40B4-BE49-F238E27FC236}">
                <a16:creationId xmlns:a16="http://schemas.microsoft.com/office/drawing/2014/main" id="{6247BA0F-4774-4909-8FF4-62914D615D4A}"/>
              </a:ext>
            </a:extLst>
          </p:cNvPr>
          <p:cNvSpPr/>
          <p:nvPr/>
        </p:nvSpPr>
        <p:spPr>
          <a:xfrm>
            <a:off x="6578926" y="341815"/>
            <a:ext cx="266700" cy="18509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이등변 삼각형 30">
            <a:extLst>
              <a:ext uri="{FF2B5EF4-FFF2-40B4-BE49-F238E27FC236}">
                <a16:creationId xmlns:a16="http://schemas.microsoft.com/office/drawing/2014/main" id="{693950A2-3C8D-49A8-B15A-D0C2972B38F6}"/>
              </a:ext>
            </a:extLst>
          </p:cNvPr>
          <p:cNvSpPr/>
          <p:nvPr/>
        </p:nvSpPr>
        <p:spPr>
          <a:xfrm>
            <a:off x="7295817" y="339621"/>
            <a:ext cx="266700" cy="18509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이등변 삼각형 31">
            <a:extLst>
              <a:ext uri="{FF2B5EF4-FFF2-40B4-BE49-F238E27FC236}">
                <a16:creationId xmlns:a16="http://schemas.microsoft.com/office/drawing/2014/main" id="{E08B0FC7-94F7-4324-B112-0A337896DCA9}"/>
              </a:ext>
            </a:extLst>
          </p:cNvPr>
          <p:cNvSpPr/>
          <p:nvPr/>
        </p:nvSpPr>
        <p:spPr>
          <a:xfrm>
            <a:off x="8012708" y="339621"/>
            <a:ext cx="266700" cy="18509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11343D9-CE78-4188-9D87-DBB453428AD5}"/>
              </a:ext>
            </a:extLst>
          </p:cNvPr>
          <p:cNvSpPr txBox="1"/>
          <p:nvPr/>
        </p:nvSpPr>
        <p:spPr>
          <a:xfrm>
            <a:off x="5828698" y="0"/>
            <a:ext cx="300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chemeClr val="bg2">
                    <a:lumMod val="50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1</a:t>
            </a:r>
            <a:endParaRPr lang="ko-KR" altLang="en-US" sz="2000" dirty="0">
              <a:solidFill>
                <a:schemeClr val="bg2">
                  <a:lumMod val="50000"/>
                </a:schemeClr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7C980E8-B522-43F8-921E-997DA35AE24F}"/>
              </a:ext>
            </a:extLst>
          </p:cNvPr>
          <p:cNvSpPr txBox="1"/>
          <p:nvPr/>
        </p:nvSpPr>
        <p:spPr>
          <a:xfrm>
            <a:off x="6545588" y="0"/>
            <a:ext cx="300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chemeClr val="bg2">
                    <a:lumMod val="50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2</a:t>
            </a:r>
            <a:endParaRPr lang="ko-KR" altLang="en-US" sz="2000" dirty="0">
              <a:solidFill>
                <a:schemeClr val="bg2">
                  <a:lumMod val="50000"/>
                </a:schemeClr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DBC93B9-2993-4796-867F-EA9656D3F973}"/>
              </a:ext>
            </a:extLst>
          </p:cNvPr>
          <p:cNvSpPr txBox="1"/>
          <p:nvPr/>
        </p:nvSpPr>
        <p:spPr>
          <a:xfrm>
            <a:off x="7262479" y="0"/>
            <a:ext cx="300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chemeClr val="bg2">
                    <a:lumMod val="50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3</a:t>
            </a:r>
            <a:endParaRPr lang="ko-KR" altLang="en-US" sz="2000" dirty="0">
              <a:solidFill>
                <a:schemeClr val="bg2">
                  <a:lumMod val="50000"/>
                </a:schemeClr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26B35EF-EBE1-4DD7-AB42-DD9AEDB8364D}"/>
              </a:ext>
            </a:extLst>
          </p:cNvPr>
          <p:cNvSpPr txBox="1"/>
          <p:nvPr/>
        </p:nvSpPr>
        <p:spPr>
          <a:xfrm>
            <a:off x="7979370" y="0"/>
            <a:ext cx="300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chemeClr val="bg2">
                    <a:lumMod val="50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4</a:t>
            </a:r>
            <a:endParaRPr lang="ko-KR" altLang="en-US" sz="2000" dirty="0">
              <a:solidFill>
                <a:schemeClr val="bg2">
                  <a:lumMod val="50000"/>
                </a:schemeClr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37" name="이등변 삼각형 36">
            <a:extLst>
              <a:ext uri="{FF2B5EF4-FFF2-40B4-BE49-F238E27FC236}">
                <a16:creationId xmlns:a16="http://schemas.microsoft.com/office/drawing/2014/main" id="{F2A10367-1C89-4D6F-BA4F-929701C2425A}"/>
              </a:ext>
            </a:extLst>
          </p:cNvPr>
          <p:cNvSpPr/>
          <p:nvPr/>
        </p:nvSpPr>
        <p:spPr>
          <a:xfrm>
            <a:off x="8762937" y="346807"/>
            <a:ext cx="266700" cy="18509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이등변 삼각형 37">
            <a:extLst>
              <a:ext uri="{FF2B5EF4-FFF2-40B4-BE49-F238E27FC236}">
                <a16:creationId xmlns:a16="http://schemas.microsoft.com/office/drawing/2014/main" id="{AB4D7B38-444C-4E37-B8AD-A57726C3B379}"/>
              </a:ext>
            </a:extLst>
          </p:cNvPr>
          <p:cNvSpPr/>
          <p:nvPr/>
        </p:nvSpPr>
        <p:spPr>
          <a:xfrm>
            <a:off x="9479828" y="339621"/>
            <a:ext cx="266700" cy="18509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78E1006-02DC-4803-9FF6-18359FB9BF62}"/>
              </a:ext>
            </a:extLst>
          </p:cNvPr>
          <p:cNvSpPr txBox="1"/>
          <p:nvPr/>
        </p:nvSpPr>
        <p:spPr>
          <a:xfrm>
            <a:off x="8729599" y="0"/>
            <a:ext cx="300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5</a:t>
            </a:r>
            <a:endParaRPr lang="ko-KR" altLang="en-US" sz="2000" dirty="0">
              <a:solidFill>
                <a:schemeClr val="bg1"/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D092BD2-8AE6-4B83-A043-F681DD5DE3A5}"/>
              </a:ext>
            </a:extLst>
          </p:cNvPr>
          <p:cNvSpPr txBox="1"/>
          <p:nvPr/>
        </p:nvSpPr>
        <p:spPr>
          <a:xfrm>
            <a:off x="9446490" y="0"/>
            <a:ext cx="300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chemeClr val="bg2">
                    <a:lumMod val="50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6</a:t>
            </a:r>
            <a:endParaRPr lang="ko-KR" altLang="en-US" sz="2000" dirty="0">
              <a:solidFill>
                <a:schemeClr val="bg2">
                  <a:lumMod val="50000"/>
                </a:schemeClr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B1EB255-6481-478A-8C5B-136B4EC5B88F}"/>
              </a:ext>
            </a:extLst>
          </p:cNvPr>
          <p:cNvSpPr txBox="1"/>
          <p:nvPr/>
        </p:nvSpPr>
        <p:spPr>
          <a:xfrm>
            <a:off x="159472" y="29495"/>
            <a:ext cx="5543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&lt;2023</a:t>
            </a:r>
            <a:r>
              <a:rPr lang="ko-KR" altLang="en-US" sz="2400" dirty="0">
                <a:solidFill>
                  <a:schemeClr val="bg1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학년도 </a:t>
            </a:r>
            <a:r>
              <a:rPr lang="en-US" altLang="ko-KR" sz="2400" dirty="0">
                <a:solidFill>
                  <a:schemeClr val="bg1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2</a:t>
            </a:r>
            <a:r>
              <a:rPr lang="ko-KR" altLang="en-US" sz="2400" dirty="0">
                <a:solidFill>
                  <a:schemeClr val="bg1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학기 시간표</a:t>
            </a:r>
            <a:r>
              <a:rPr lang="en-US" altLang="ko-KR" sz="2400" dirty="0">
                <a:solidFill>
                  <a:schemeClr val="bg1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&gt;</a:t>
            </a:r>
            <a:endParaRPr lang="ko-KR" altLang="en-US" sz="2400" dirty="0">
              <a:solidFill>
                <a:schemeClr val="bg1"/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pic>
        <p:nvPicPr>
          <p:cNvPr id="42" name="그림 41">
            <a:extLst>
              <a:ext uri="{FF2B5EF4-FFF2-40B4-BE49-F238E27FC236}">
                <a16:creationId xmlns:a16="http://schemas.microsoft.com/office/drawing/2014/main" id="{6AAE2371-7F58-47CC-B8E1-CBAA5EED052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233" t="62508" r="7514" b="11193"/>
          <a:stretch/>
        </p:blipFill>
        <p:spPr>
          <a:xfrm>
            <a:off x="1199057" y="4276047"/>
            <a:ext cx="7391269" cy="1965362"/>
          </a:xfrm>
          <a:prstGeom prst="rect">
            <a:avLst/>
          </a:prstGeom>
        </p:spPr>
      </p:pic>
      <p:sp>
        <p:nvSpPr>
          <p:cNvPr id="23" name="타원 22">
            <a:extLst>
              <a:ext uri="{FF2B5EF4-FFF2-40B4-BE49-F238E27FC236}">
                <a16:creationId xmlns:a16="http://schemas.microsoft.com/office/drawing/2014/main" id="{A6676DE2-7897-4FDD-9535-8EFDDA06CAA4}"/>
              </a:ext>
            </a:extLst>
          </p:cNvPr>
          <p:cNvSpPr/>
          <p:nvPr/>
        </p:nvSpPr>
        <p:spPr>
          <a:xfrm>
            <a:off x="9038294" y="699391"/>
            <a:ext cx="716891" cy="697441"/>
          </a:xfrm>
          <a:prstGeom prst="ellipse">
            <a:avLst/>
          </a:prstGeom>
          <a:noFill/>
          <a:ln w="25400">
            <a:solidFill>
              <a:srgbClr val="0048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200" dirty="0">
                <a:solidFill>
                  <a:schemeClr val="tx1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P.12</a:t>
            </a:r>
            <a:endParaRPr lang="ko-KR" altLang="en-US" sz="1200" dirty="0">
              <a:solidFill>
                <a:schemeClr val="tx1"/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250F4C63-DB9C-4898-892B-48CBD6E69E5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2" t="7990" r="6820" b="49903"/>
          <a:stretch/>
        </p:blipFill>
        <p:spPr>
          <a:xfrm>
            <a:off x="1199056" y="933907"/>
            <a:ext cx="7449993" cy="325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675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1">
            <a:extLst>
              <a:ext uri="{FF2B5EF4-FFF2-40B4-BE49-F238E27FC236}">
                <a16:creationId xmlns:a16="http://schemas.microsoft.com/office/drawing/2014/main" id="{19140333-8D21-4A84-9458-D1C2AA6BBA27}"/>
              </a:ext>
            </a:extLst>
          </p:cNvPr>
          <p:cNvSpPr/>
          <p:nvPr/>
        </p:nvSpPr>
        <p:spPr>
          <a:xfrm>
            <a:off x="0" y="6325122"/>
            <a:ext cx="9906000" cy="51846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ABFE8889-37EF-4868-AC22-E115B91C76CA}"/>
              </a:ext>
            </a:extLst>
          </p:cNvPr>
          <p:cNvSpPr/>
          <p:nvPr/>
        </p:nvSpPr>
        <p:spPr>
          <a:xfrm>
            <a:off x="0" y="6398253"/>
            <a:ext cx="9906000" cy="45974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605EEDC-E30C-4114-A112-78BCA645D165}"/>
              </a:ext>
            </a:extLst>
          </p:cNvPr>
          <p:cNvSpPr txBox="1"/>
          <p:nvPr/>
        </p:nvSpPr>
        <p:spPr>
          <a:xfrm>
            <a:off x="0" y="6434126"/>
            <a:ext cx="990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solidFill>
                  <a:schemeClr val="bg1">
                    <a:lumMod val="95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2023</a:t>
            </a:r>
            <a:r>
              <a:rPr lang="ko-KR" altLang="en-US" sz="2000" dirty="0">
                <a:solidFill>
                  <a:schemeClr val="bg1">
                    <a:lumMod val="95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학년도 후기 행정법무대학원 </a:t>
            </a:r>
            <a:r>
              <a:rPr lang="ko-KR" altLang="en-US" sz="2000" dirty="0" err="1">
                <a:solidFill>
                  <a:schemeClr val="bg1">
                    <a:lumMod val="95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교학안내</a:t>
            </a:r>
            <a:endParaRPr lang="ko-KR" altLang="en-US" sz="2000" dirty="0">
              <a:solidFill>
                <a:schemeClr val="bg1">
                  <a:lumMod val="95000"/>
                </a:schemeClr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6BEC633E-4A50-4F13-BE0F-F56BFC1ACDB1}"/>
              </a:ext>
            </a:extLst>
          </p:cNvPr>
          <p:cNvSpPr/>
          <p:nvPr/>
        </p:nvSpPr>
        <p:spPr>
          <a:xfrm>
            <a:off x="0" y="1"/>
            <a:ext cx="9906000" cy="518469"/>
          </a:xfrm>
          <a:prstGeom prst="rect">
            <a:avLst/>
          </a:prstGeom>
          <a:solidFill>
            <a:srgbClr val="0048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6" name="Picture 2" descr="로고] 단국대학교 로고 AI 파일 공유 + png 파일(시그니처,앰블럼,심벌마크) : 네이버 블로그">
            <a:extLst>
              <a:ext uri="{FF2B5EF4-FFF2-40B4-BE49-F238E27FC236}">
                <a16:creationId xmlns:a16="http://schemas.microsoft.com/office/drawing/2014/main" id="{03C3AE72-6E68-4843-A034-9C923945A4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09" b="40763"/>
          <a:stretch/>
        </p:blipFill>
        <p:spPr bwMode="auto">
          <a:xfrm>
            <a:off x="-9525" y="459747"/>
            <a:ext cx="2417165" cy="47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이등변 삼각형 26">
            <a:extLst>
              <a:ext uri="{FF2B5EF4-FFF2-40B4-BE49-F238E27FC236}">
                <a16:creationId xmlns:a16="http://schemas.microsoft.com/office/drawing/2014/main" id="{89AD18F8-9A5F-4D34-87FB-56F6E6575B9B}"/>
              </a:ext>
            </a:extLst>
          </p:cNvPr>
          <p:cNvSpPr/>
          <p:nvPr/>
        </p:nvSpPr>
        <p:spPr>
          <a:xfrm>
            <a:off x="5862035" y="351851"/>
            <a:ext cx="266700" cy="18509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이등변 삼각형 27">
            <a:extLst>
              <a:ext uri="{FF2B5EF4-FFF2-40B4-BE49-F238E27FC236}">
                <a16:creationId xmlns:a16="http://schemas.microsoft.com/office/drawing/2014/main" id="{FF30AA1D-2730-4401-A3CC-FF1D38BE8B1B}"/>
              </a:ext>
            </a:extLst>
          </p:cNvPr>
          <p:cNvSpPr/>
          <p:nvPr/>
        </p:nvSpPr>
        <p:spPr>
          <a:xfrm>
            <a:off x="6578926" y="341815"/>
            <a:ext cx="266700" cy="18509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이등변 삼각형 28">
            <a:extLst>
              <a:ext uri="{FF2B5EF4-FFF2-40B4-BE49-F238E27FC236}">
                <a16:creationId xmlns:a16="http://schemas.microsoft.com/office/drawing/2014/main" id="{FB6DE8F8-F06D-4034-8E2C-3C19BE67BF0B}"/>
              </a:ext>
            </a:extLst>
          </p:cNvPr>
          <p:cNvSpPr/>
          <p:nvPr/>
        </p:nvSpPr>
        <p:spPr>
          <a:xfrm>
            <a:off x="7295817" y="339621"/>
            <a:ext cx="266700" cy="18509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이등변 삼각형 29">
            <a:extLst>
              <a:ext uri="{FF2B5EF4-FFF2-40B4-BE49-F238E27FC236}">
                <a16:creationId xmlns:a16="http://schemas.microsoft.com/office/drawing/2014/main" id="{96AF0D14-46F8-40DC-B2A4-ECF9FDAC4945}"/>
              </a:ext>
            </a:extLst>
          </p:cNvPr>
          <p:cNvSpPr/>
          <p:nvPr/>
        </p:nvSpPr>
        <p:spPr>
          <a:xfrm>
            <a:off x="8012708" y="339621"/>
            <a:ext cx="266700" cy="18509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7BE426E-55B5-4219-9A9D-1B058589EABC}"/>
              </a:ext>
            </a:extLst>
          </p:cNvPr>
          <p:cNvSpPr txBox="1"/>
          <p:nvPr/>
        </p:nvSpPr>
        <p:spPr>
          <a:xfrm>
            <a:off x="5828698" y="0"/>
            <a:ext cx="300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chemeClr val="bg2">
                    <a:lumMod val="50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1</a:t>
            </a:r>
            <a:endParaRPr lang="ko-KR" altLang="en-US" sz="2000" dirty="0">
              <a:solidFill>
                <a:schemeClr val="bg2">
                  <a:lumMod val="50000"/>
                </a:schemeClr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AE81E8C-A798-48FC-A8D7-E616761769CA}"/>
              </a:ext>
            </a:extLst>
          </p:cNvPr>
          <p:cNvSpPr txBox="1"/>
          <p:nvPr/>
        </p:nvSpPr>
        <p:spPr>
          <a:xfrm>
            <a:off x="6545588" y="0"/>
            <a:ext cx="300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chemeClr val="bg2">
                    <a:lumMod val="50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2</a:t>
            </a:r>
            <a:endParaRPr lang="ko-KR" altLang="en-US" sz="2000" dirty="0">
              <a:solidFill>
                <a:schemeClr val="bg2">
                  <a:lumMod val="50000"/>
                </a:schemeClr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008C8EE-E86A-45C6-822D-AE114F6EC62E}"/>
              </a:ext>
            </a:extLst>
          </p:cNvPr>
          <p:cNvSpPr txBox="1"/>
          <p:nvPr/>
        </p:nvSpPr>
        <p:spPr>
          <a:xfrm>
            <a:off x="7262479" y="0"/>
            <a:ext cx="300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chemeClr val="bg2">
                    <a:lumMod val="50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3</a:t>
            </a:r>
            <a:endParaRPr lang="ko-KR" altLang="en-US" sz="2000" dirty="0">
              <a:solidFill>
                <a:schemeClr val="bg2">
                  <a:lumMod val="50000"/>
                </a:schemeClr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61D353D-BD6E-4405-808D-35B47E9B70FD}"/>
              </a:ext>
            </a:extLst>
          </p:cNvPr>
          <p:cNvSpPr txBox="1"/>
          <p:nvPr/>
        </p:nvSpPr>
        <p:spPr>
          <a:xfrm>
            <a:off x="7979370" y="0"/>
            <a:ext cx="300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chemeClr val="bg2">
                    <a:lumMod val="50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4</a:t>
            </a:r>
            <a:endParaRPr lang="ko-KR" altLang="en-US" sz="2000" dirty="0">
              <a:solidFill>
                <a:schemeClr val="bg2">
                  <a:lumMod val="50000"/>
                </a:schemeClr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35" name="이등변 삼각형 34">
            <a:extLst>
              <a:ext uri="{FF2B5EF4-FFF2-40B4-BE49-F238E27FC236}">
                <a16:creationId xmlns:a16="http://schemas.microsoft.com/office/drawing/2014/main" id="{023650B2-0CF1-42B2-BD81-BEC5A1297090}"/>
              </a:ext>
            </a:extLst>
          </p:cNvPr>
          <p:cNvSpPr/>
          <p:nvPr/>
        </p:nvSpPr>
        <p:spPr>
          <a:xfrm>
            <a:off x="8762937" y="346807"/>
            <a:ext cx="266700" cy="18509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이등변 삼각형 35">
            <a:extLst>
              <a:ext uri="{FF2B5EF4-FFF2-40B4-BE49-F238E27FC236}">
                <a16:creationId xmlns:a16="http://schemas.microsoft.com/office/drawing/2014/main" id="{A0411232-2B6D-4692-ABD8-6140002D517B}"/>
              </a:ext>
            </a:extLst>
          </p:cNvPr>
          <p:cNvSpPr/>
          <p:nvPr/>
        </p:nvSpPr>
        <p:spPr>
          <a:xfrm>
            <a:off x="9479828" y="339621"/>
            <a:ext cx="266700" cy="18509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20B60C4-B8FD-4A1B-A820-7E14149DAAB2}"/>
              </a:ext>
            </a:extLst>
          </p:cNvPr>
          <p:cNvSpPr txBox="1"/>
          <p:nvPr/>
        </p:nvSpPr>
        <p:spPr>
          <a:xfrm>
            <a:off x="8729599" y="0"/>
            <a:ext cx="300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5</a:t>
            </a:r>
            <a:endParaRPr lang="ko-KR" altLang="en-US" sz="2000" dirty="0">
              <a:solidFill>
                <a:schemeClr val="bg1"/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3686036-0FD8-419D-951B-26EE513CB610}"/>
              </a:ext>
            </a:extLst>
          </p:cNvPr>
          <p:cNvSpPr txBox="1"/>
          <p:nvPr/>
        </p:nvSpPr>
        <p:spPr>
          <a:xfrm>
            <a:off x="9446490" y="0"/>
            <a:ext cx="300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chemeClr val="bg2">
                    <a:lumMod val="50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6</a:t>
            </a:r>
            <a:endParaRPr lang="ko-KR" altLang="en-US" sz="2000" dirty="0">
              <a:solidFill>
                <a:schemeClr val="bg2">
                  <a:lumMod val="50000"/>
                </a:schemeClr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EA9A28F-4F26-4DCD-A41F-5C495BC8DA4E}"/>
              </a:ext>
            </a:extLst>
          </p:cNvPr>
          <p:cNvSpPr txBox="1"/>
          <p:nvPr/>
        </p:nvSpPr>
        <p:spPr>
          <a:xfrm>
            <a:off x="159472" y="29495"/>
            <a:ext cx="5543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&lt;2023</a:t>
            </a:r>
            <a:r>
              <a:rPr lang="ko-KR" altLang="en-US" sz="2400" dirty="0">
                <a:solidFill>
                  <a:schemeClr val="bg1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학년도 </a:t>
            </a:r>
            <a:r>
              <a:rPr lang="en-US" altLang="ko-KR" sz="2400" dirty="0">
                <a:solidFill>
                  <a:schemeClr val="bg1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2</a:t>
            </a:r>
            <a:r>
              <a:rPr lang="ko-KR" altLang="en-US" sz="2400" dirty="0">
                <a:solidFill>
                  <a:schemeClr val="bg1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학기 시간표</a:t>
            </a:r>
            <a:r>
              <a:rPr lang="en-US" altLang="ko-KR" sz="2400" dirty="0">
                <a:solidFill>
                  <a:schemeClr val="bg1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&gt;</a:t>
            </a:r>
            <a:endParaRPr lang="ko-KR" altLang="en-US" sz="2400" dirty="0">
              <a:solidFill>
                <a:schemeClr val="bg1"/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6B548310-12D3-4995-90A9-766004E0804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715" t="19451" r="7340" b="38450"/>
          <a:stretch/>
        </p:blipFill>
        <p:spPr>
          <a:xfrm>
            <a:off x="1266211" y="1043658"/>
            <a:ext cx="7080309" cy="5245714"/>
          </a:xfrm>
          <a:prstGeom prst="rect">
            <a:avLst/>
          </a:prstGeom>
        </p:spPr>
      </p:pic>
      <p:sp>
        <p:nvSpPr>
          <p:cNvPr id="21" name="타원 20">
            <a:extLst>
              <a:ext uri="{FF2B5EF4-FFF2-40B4-BE49-F238E27FC236}">
                <a16:creationId xmlns:a16="http://schemas.microsoft.com/office/drawing/2014/main" id="{4DCB81CC-C7DE-491B-ABEE-17D7ABCA2444}"/>
              </a:ext>
            </a:extLst>
          </p:cNvPr>
          <p:cNvSpPr/>
          <p:nvPr/>
        </p:nvSpPr>
        <p:spPr>
          <a:xfrm>
            <a:off x="9038294" y="699391"/>
            <a:ext cx="716891" cy="697441"/>
          </a:xfrm>
          <a:prstGeom prst="ellipse">
            <a:avLst/>
          </a:prstGeom>
          <a:noFill/>
          <a:ln w="25400">
            <a:solidFill>
              <a:srgbClr val="0048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200" dirty="0">
                <a:solidFill>
                  <a:schemeClr val="tx1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P.13</a:t>
            </a:r>
            <a:endParaRPr lang="ko-KR" altLang="en-US" sz="1200" dirty="0">
              <a:solidFill>
                <a:schemeClr val="tx1"/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100991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순서도: 처리 3">
            <a:extLst>
              <a:ext uri="{FF2B5EF4-FFF2-40B4-BE49-F238E27FC236}">
                <a16:creationId xmlns:a16="http://schemas.microsoft.com/office/drawing/2014/main" id="{17CB7398-67B7-48A0-B148-BB2707241DC3}"/>
              </a:ext>
            </a:extLst>
          </p:cNvPr>
          <p:cNvSpPr/>
          <p:nvPr/>
        </p:nvSpPr>
        <p:spPr>
          <a:xfrm>
            <a:off x="0" y="2612484"/>
            <a:ext cx="9906000" cy="816516"/>
          </a:xfrm>
          <a:prstGeom prst="flowChartProcess">
            <a:avLst/>
          </a:prstGeom>
          <a:solidFill>
            <a:srgbClr val="0048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altLang="ko-KR" sz="54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&lt;</a:t>
            </a:r>
            <a:r>
              <a:rPr lang="ko-KR" altLang="en-US" sz="54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기타 공지사항</a:t>
            </a:r>
            <a:r>
              <a:rPr lang="en-US" altLang="ko-KR" sz="54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&gt;</a:t>
            </a:r>
            <a:endParaRPr lang="ko-KR" altLang="en-US" sz="5400" dirty="0"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ED2C9137-59BF-49CA-87DC-A2F36A5F9B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509" y="2008113"/>
            <a:ext cx="834343" cy="82698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8F1CF1D-98A9-4501-86D9-D7FC5D1F8AD3}"/>
              </a:ext>
            </a:extLst>
          </p:cNvPr>
          <p:cNvSpPr txBox="1"/>
          <p:nvPr/>
        </p:nvSpPr>
        <p:spPr>
          <a:xfrm>
            <a:off x="0" y="3520633"/>
            <a:ext cx="990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err="1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교학</a:t>
            </a:r>
            <a:r>
              <a:rPr lang="ko-KR" altLang="en-US" sz="20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 안내책자</a:t>
            </a:r>
            <a:r>
              <a:rPr lang="en-US" altLang="ko-KR" sz="20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 P.17</a:t>
            </a:r>
            <a:endParaRPr lang="ko-KR" altLang="en-US" sz="2000" dirty="0"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B9E85A42-0639-4ABE-86ED-CE0E19BD2343}"/>
              </a:ext>
            </a:extLst>
          </p:cNvPr>
          <p:cNvSpPr/>
          <p:nvPr/>
        </p:nvSpPr>
        <p:spPr>
          <a:xfrm>
            <a:off x="0" y="6325122"/>
            <a:ext cx="9906000" cy="51846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385B3BB6-6D58-4B10-B5D8-5C2E4307B379}"/>
              </a:ext>
            </a:extLst>
          </p:cNvPr>
          <p:cNvSpPr/>
          <p:nvPr/>
        </p:nvSpPr>
        <p:spPr>
          <a:xfrm>
            <a:off x="0" y="6398253"/>
            <a:ext cx="9906000" cy="45974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CE3DB5E-9A42-427E-BF67-0138BA96962C}"/>
              </a:ext>
            </a:extLst>
          </p:cNvPr>
          <p:cNvSpPr txBox="1"/>
          <p:nvPr/>
        </p:nvSpPr>
        <p:spPr>
          <a:xfrm>
            <a:off x="0" y="6434126"/>
            <a:ext cx="990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solidFill>
                  <a:schemeClr val="bg1">
                    <a:lumMod val="95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2023</a:t>
            </a:r>
            <a:r>
              <a:rPr lang="ko-KR" altLang="en-US" sz="2000" dirty="0">
                <a:solidFill>
                  <a:schemeClr val="bg1">
                    <a:lumMod val="95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학년도 후기 행정법무대학원 </a:t>
            </a:r>
            <a:r>
              <a:rPr lang="ko-KR" altLang="en-US" sz="2000" dirty="0" err="1">
                <a:solidFill>
                  <a:schemeClr val="bg1">
                    <a:lumMod val="95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교학안내</a:t>
            </a:r>
            <a:endParaRPr lang="ko-KR" altLang="en-US" sz="2000" dirty="0">
              <a:solidFill>
                <a:schemeClr val="bg1">
                  <a:lumMod val="95000"/>
                </a:schemeClr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2A55A0-9C43-4706-82DD-F9578ABE346A}"/>
              </a:ext>
            </a:extLst>
          </p:cNvPr>
          <p:cNvSpPr txBox="1"/>
          <p:nvPr/>
        </p:nvSpPr>
        <p:spPr>
          <a:xfrm>
            <a:off x="8640658" y="5437289"/>
            <a:ext cx="18204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600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6.</a:t>
            </a:r>
            <a:endParaRPr lang="ko-KR" altLang="en-US" sz="9600" dirty="0"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pic>
        <p:nvPicPr>
          <p:cNvPr id="13" name="Picture 2" descr="로고] 단국대학교 로고 AI 파일 공유 + png 파일(시그니처,앰블럼,심벌마크) : 네이버 블로그">
            <a:extLst>
              <a:ext uri="{FF2B5EF4-FFF2-40B4-BE49-F238E27FC236}">
                <a16:creationId xmlns:a16="http://schemas.microsoft.com/office/drawing/2014/main" id="{5E539AB5-F5BE-4975-AC23-FBA4E940A4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09" b="40763"/>
          <a:stretch/>
        </p:blipFill>
        <p:spPr bwMode="auto">
          <a:xfrm>
            <a:off x="0" y="23764"/>
            <a:ext cx="2417165" cy="47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24347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3EC9276-9E8C-4456-8324-00F7621B0EA5}"/>
              </a:ext>
            </a:extLst>
          </p:cNvPr>
          <p:cNvSpPr txBox="1"/>
          <p:nvPr/>
        </p:nvSpPr>
        <p:spPr>
          <a:xfrm>
            <a:off x="314310" y="1129257"/>
            <a:ext cx="41969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1. </a:t>
            </a:r>
            <a:r>
              <a:rPr lang="ko-KR" altLang="en-US" sz="2800" b="1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학생증</a:t>
            </a:r>
            <a:r>
              <a:rPr lang="en-US" altLang="ko-KR" sz="2800" b="1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(</a:t>
            </a:r>
            <a:r>
              <a:rPr lang="ko-KR" altLang="en-US" sz="2800" b="1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도서관 출입</a:t>
            </a:r>
            <a:r>
              <a:rPr lang="en-US" altLang="ko-KR" sz="2800" b="1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) </a:t>
            </a:r>
            <a:r>
              <a:rPr lang="ko-KR" altLang="en-US" sz="2800" b="1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신청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5C9349-AD05-4880-8E0E-E1A03FE7255F}"/>
              </a:ext>
            </a:extLst>
          </p:cNvPr>
          <p:cNvSpPr txBox="1"/>
          <p:nvPr/>
        </p:nvSpPr>
        <p:spPr>
          <a:xfrm>
            <a:off x="314310" y="3945770"/>
            <a:ext cx="35573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2. </a:t>
            </a:r>
            <a:r>
              <a:rPr lang="ko-KR" altLang="en-US" sz="2800" b="1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수강신청 및 </a:t>
            </a:r>
            <a:r>
              <a:rPr lang="ko-KR" altLang="en-US" sz="2800" b="1" dirty="0" err="1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성적확인</a:t>
            </a:r>
            <a:endParaRPr lang="ko-KR" altLang="en-US" sz="2800" b="1" dirty="0"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2D888B01-F67C-4B15-8AF6-7A80C07F5CF9}"/>
              </a:ext>
            </a:extLst>
          </p:cNvPr>
          <p:cNvSpPr/>
          <p:nvPr/>
        </p:nvSpPr>
        <p:spPr>
          <a:xfrm>
            <a:off x="332206" y="4331327"/>
            <a:ext cx="6876477" cy="393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 latinLnBrk="1">
              <a:lnSpc>
                <a:spcPct val="160000"/>
              </a:lnSpc>
            </a:pPr>
            <a:r>
              <a:rPr lang="en-US" altLang="ko-KR" sz="1400" b="1" kern="0" dirty="0">
                <a:solidFill>
                  <a:srgbClr val="000000"/>
                </a:solidFill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* </a:t>
            </a:r>
            <a:r>
              <a:rPr lang="ko-KR" altLang="en-US" sz="1400" b="1" kern="0" dirty="0">
                <a:solidFill>
                  <a:srgbClr val="000000"/>
                </a:solidFill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수강신청 및 </a:t>
            </a:r>
            <a:r>
              <a:rPr lang="ko-KR" altLang="en-US" sz="1400" b="1" kern="0" dirty="0" err="1">
                <a:solidFill>
                  <a:srgbClr val="000000"/>
                </a:solidFill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성적확인</a:t>
            </a:r>
            <a:r>
              <a:rPr lang="ko-KR" altLang="en-US" sz="1400" b="1" kern="0" dirty="0">
                <a:solidFill>
                  <a:srgbClr val="000000"/>
                </a:solidFill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 등은</a:t>
            </a:r>
            <a:r>
              <a:rPr lang="en-US" altLang="ko-KR" sz="1400" b="1" kern="0" dirty="0">
                <a:solidFill>
                  <a:srgbClr val="000000"/>
                </a:solidFill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Web(</a:t>
            </a:r>
            <a:r>
              <a:rPr lang="en-US" altLang="ko-KR" sz="1400" b="1" kern="0" spc="-100" dirty="0">
                <a:solidFill>
                  <a:srgbClr val="000000"/>
                </a:solidFill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http://www.dankook.ac.kr</a:t>
            </a:r>
            <a:r>
              <a:rPr lang="en-US" altLang="ko-KR" sz="1400" b="1" kern="0" dirty="0">
                <a:solidFill>
                  <a:srgbClr val="000000"/>
                </a:solidFill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)</a:t>
            </a:r>
            <a:r>
              <a:rPr lang="ko-KR" altLang="en-US" sz="1400" b="1" kern="0" spc="-100" dirty="0">
                <a:solidFill>
                  <a:srgbClr val="000000"/>
                </a:solidFill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에서 확인하시기 바랍니다</a:t>
            </a:r>
            <a:r>
              <a:rPr lang="en-US" altLang="ko-KR" sz="1400" b="1" kern="0" spc="-100" dirty="0">
                <a:solidFill>
                  <a:srgbClr val="000000"/>
                </a:solidFill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.</a:t>
            </a:r>
            <a:endParaRPr lang="ko-KR" altLang="en-US" sz="1400" b="1" kern="0" spc="0" dirty="0">
              <a:solidFill>
                <a:srgbClr val="000000"/>
              </a:solidFill>
              <a:effectLst/>
              <a:latin typeface="경기천년바탕 Bold" panose="02020803020101020101" pitchFamily="18" charset="-127"/>
              <a:ea typeface="경기천년바탕 Bold" panose="02020803020101020101" pitchFamily="18" charset="-127"/>
            </a:endParaRPr>
          </a:p>
        </p:txBody>
      </p:sp>
      <p:graphicFrame>
        <p:nvGraphicFramePr>
          <p:cNvPr id="12" name="표 11">
            <a:extLst>
              <a:ext uri="{FF2B5EF4-FFF2-40B4-BE49-F238E27FC236}">
                <a16:creationId xmlns:a16="http://schemas.microsoft.com/office/drawing/2014/main" id="{1E5FFC3B-504F-4708-BFC8-ADEBCB5732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5357821"/>
              </p:ext>
            </p:extLst>
          </p:nvPr>
        </p:nvGraphicFramePr>
        <p:xfrm>
          <a:off x="480538" y="4763315"/>
          <a:ext cx="8395013" cy="1234813"/>
        </p:xfrm>
        <a:graphic>
          <a:graphicData uri="http://schemas.openxmlformats.org/drawingml/2006/table">
            <a:tbl>
              <a:tblPr/>
              <a:tblGrid>
                <a:gridCol w="8395013">
                  <a:extLst>
                    <a:ext uri="{9D8B030D-6E8A-4147-A177-3AD203B41FA5}">
                      <a16:colId xmlns:a16="http://schemas.microsoft.com/office/drawing/2014/main" val="2666618547"/>
                    </a:ext>
                  </a:extLst>
                </a:gridCol>
              </a:tblGrid>
              <a:tr h="1234813">
                <a:tc>
                  <a:txBody>
                    <a:bodyPr/>
                    <a:lstStyle/>
                    <a:p>
                      <a:pPr marL="127000" marR="0" indent="762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▷</a:t>
                      </a:r>
                      <a:r>
                        <a:rPr lang="ko-KR" altLang="en-US" sz="1400" b="1" kern="0" spc="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성적확인</a:t>
                      </a: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안내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190500" marR="0" indent="762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• </a:t>
                      </a: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단국대학교 홈페이지 접속→ </a:t>
                      </a:r>
                      <a:r>
                        <a:rPr lang="ko-KR" altLang="en-US" sz="1400" b="1" kern="0" spc="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단국포털</a:t>
                      </a: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→ </a:t>
                      </a: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</a:t>
                      </a: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웹정보시스템</a:t>
                      </a: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] </a:t>
                      </a: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클릭</a:t>
                      </a:r>
                    </a:p>
                    <a:p>
                      <a:pPr marL="190500" marR="0" indent="762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→ </a:t>
                      </a: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ID(</a:t>
                      </a: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학번</a:t>
                      </a: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와 비밀번호</a:t>
                      </a: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400" b="1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주민번호 </a:t>
                      </a:r>
                      <a:r>
                        <a:rPr lang="ko-KR" altLang="en-US" sz="1400" b="1" kern="0" spc="-5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뒷</a:t>
                      </a:r>
                      <a:r>
                        <a:rPr lang="en-US" altLang="ko-KR" sz="1400" b="1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  <a:r>
                        <a:rPr lang="ko-KR" altLang="en-US" sz="1400" b="1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자리를 뺀 </a:t>
                      </a:r>
                      <a:r>
                        <a:rPr lang="en-US" altLang="ko-KR" sz="1400" b="1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</a:t>
                      </a:r>
                      <a:r>
                        <a:rPr lang="ko-KR" altLang="en-US" sz="1400" b="1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자리</a:t>
                      </a: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</a:t>
                      </a: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입력 후 </a:t>
                      </a: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</a:t>
                      </a: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확인</a:t>
                      </a: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] </a:t>
                      </a: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클릭 </a:t>
                      </a:r>
                    </a:p>
                    <a:p>
                      <a:pPr marL="190500" marR="0" indent="762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• </a:t>
                      </a:r>
                      <a:r>
                        <a:rPr lang="ko-KR" altLang="en-US" sz="1400" b="1" kern="0" spc="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화면좌측</a:t>
                      </a: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</a:t>
                      </a: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수업</a:t>
                      </a: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] </a:t>
                      </a: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클릭 → </a:t>
                      </a: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</a:t>
                      </a:r>
                      <a:r>
                        <a:rPr lang="ko-KR" altLang="en-US" sz="1400" b="1" kern="0" spc="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성적조회</a:t>
                      </a: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] </a:t>
                      </a: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클릭 → </a:t>
                      </a: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</a:t>
                      </a:r>
                      <a:r>
                        <a:rPr lang="ko-KR" altLang="en-US" sz="1400" b="1" kern="0" spc="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누적성적</a:t>
                      </a: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조회</a:t>
                      </a: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]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5388162"/>
                  </a:ext>
                </a:extLst>
              </a:tr>
            </a:tbl>
          </a:graphicData>
        </a:graphic>
      </p:graphicFrame>
      <p:sp>
        <p:nvSpPr>
          <p:cNvPr id="13" name="직사각형 12">
            <a:extLst>
              <a:ext uri="{FF2B5EF4-FFF2-40B4-BE49-F238E27FC236}">
                <a16:creationId xmlns:a16="http://schemas.microsoft.com/office/drawing/2014/main" id="{11327C49-DC2B-418E-B487-FA6009038A9E}"/>
              </a:ext>
            </a:extLst>
          </p:cNvPr>
          <p:cNvSpPr/>
          <p:nvPr/>
        </p:nvSpPr>
        <p:spPr>
          <a:xfrm>
            <a:off x="332206" y="1611005"/>
            <a:ext cx="7429500" cy="345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1">
              <a:lnSpc>
                <a:spcPct val="130000"/>
              </a:lnSpc>
            </a:pPr>
            <a:r>
              <a:rPr lang="ko-KR" altLang="en-US" sz="1400" b="1" kern="0" spc="-50" dirty="0">
                <a:solidFill>
                  <a:srgbClr val="000000"/>
                </a:solidFill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가</a:t>
            </a:r>
            <a:r>
              <a:rPr lang="en-US" altLang="ko-KR" sz="1400" b="1" kern="0" spc="-50" dirty="0">
                <a:solidFill>
                  <a:srgbClr val="000000"/>
                </a:solidFill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. </a:t>
            </a:r>
            <a:r>
              <a:rPr lang="ko-KR" altLang="en-US" sz="1400" b="1" kern="0" spc="-50" dirty="0">
                <a:solidFill>
                  <a:srgbClr val="000000"/>
                </a:solidFill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학생증 신청을 위한 학생 개개인의 개인정보동의 필수 </a:t>
            </a:r>
            <a:endParaRPr lang="en-US" altLang="ko-KR" sz="1400" b="1" kern="0" spc="-50" dirty="0">
              <a:solidFill>
                <a:srgbClr val="000000"/>
              </a:solidFill>
              <a:latin typeface="경기천년바탕 Bold" panose="02020803020101020101" pitchFamily="18" charset="-127"/>
              <a:ea typeface="경기천년바탕 Bold" panose="02020803020101020101" pitchFamily="18" charset="-127"/>
            </a:endParaRPr>
          </a:p>
        </p:txBody>
      </p:sp>
      <p:graphicFrame>
        <p:nvGraphicFramePr>
          <p:cNvPr id="14" name="표 13">
            <a:extLst>
              <a:ext uri="{FF2B5EF4-FFF2-40B4-BE49-F238E27FC236}">
                <a16:creationId xmlns:a16="http://schemas.microsoft.com/office/drawing/2014/main" id="{D5D52A8B-E447-4DFD-AEA0-3219D8BCF6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9345228"/>
              </p:ext>
            </p:extLst>
          </p:nvPr>
        </p:nvGraphicFramePr>
        <p:xfrm>
          <a:off x="480538" y="2039363"/>
          <a:ext cx="8395013" cy="1392111"/>
        </p:xfrm>
        <a:graphic>
          <a:graphicData uri="http://schemas.openxmlformats.org/drawingml/2006/table">
            <a:tbl>
              <a:tblPr/>
              <a:tblGrid>
                <a:gridCol w="8395013">
                  <a:extLst>
                    <a:ext uri="{9D8B030D-6E8A-4147-A177-3AD203B41FA5}">
                      <a16:colId xmlns:a16="http://schemas.microsoft.com/office/drawing/2014/main" val="1574228587"/>
                    </a:ext>
                  </a:extLst>
                </a:gridCol>
              </a:tblGrid>
              <a:tr h="847598">
                <a:tc>
                  <a:txBody>
                    <a:bodyPr/>
                    <a:lstStyle/>
                    <a:p>
                      <a:pPr marL="127000" marR="0" indent="762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▷개인정보 제</a:t>
                      </a: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자 제공 동의</a:t>
                      </a: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신청</a:t>
                      </a: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</a:t>
                      </a: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방법 안내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대학 홈페이지 → 우측상단 </a:t>
                      </a:r>
                      <a:r>
                        <a:rPr lang="en-US" altLang="ko-KR" sz="1400" b="1" kern="0" spc="-5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Potal</a:t>
                      </a:r>
                      <a:r>
                        <a:rPr lang="en-US" altLang="ko-KR" sz="1400" b="1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1400" b="1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로그인</a:t>
                      </a:r>
                      <a:r>
                        <a:rPr lang="en-US" altLang="ko-KR" sz="1400" b="1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400" b="1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학번</a:t>
                      </a:r>
                      <a:r>
                        <a:rPr lang="en-US" altLang="ko-KR" sz="1400" b="1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1400" b="1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주민번호 </a:t>
                      </a:r>
                      <a:r>
                        <a:rPr lang="ko-KR" altLang="en-US" sz="1400" b="1" kern="0" spc="-5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뒷</a:t>
                      </a:r>
                      <a:r>
                        <a:rPr lang="en-US" altLang="ko-KR" sz="1400" b="1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  <a:r>
                        <a:rPr lang="ko-KR" altLang="en-US" sz="1400" b="1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자리를 뺀 </a:t>
                      </a:r>
                      <a:r>
                        <a:rPr lang="en-US" altLang="ko-KR" sz="1400" b="1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</a:t>
                      </a:r>
                      <a:r>
                        <a:rPr lang="ko-KR" altLang="en-US" sz="1400" b="1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자리</a:t>
                      </a:r>
                      <a:r>
                        <a:rPr lang="en-US" altLang="ko-KR" sz="1400" b="1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</a:t>
                      </a:r>
                      <a:r>
                        <a:rPr lang="ko-KR" altLang="en-US" sz="1400" b="1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→ </a:t>
                      </a:r>
                      <a:endParaRPr lang="en-US" altLang="ko-KR" sz="1400" b="1" kern="0" spc="-5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1400" b="1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‘</a:t>
                      </a:r>
                      <a:r>
                        <a:rPr lang="ko-KR" altLang="en-US" sz="1400" b="1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개인정보 </a:t>
                      </a:r>
                      <a:r>
                        <a:rPr lang="ko-KR" altLang="en-US" sz="1400" b="1" kern="0" spc="-5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취급동의</a:t>
                      </a:r>
                      <a:r>
                        <a:rPr lang="en-US" altLang="ko-KR" sz="1400" b="1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’ </a:t>
                      </a:r>
                      <a:r>
                        <a:rPr lang="ko-KR" altLang="en-US" sz="1400" b="1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페이지가 자동으로 등장→ </a:t>
                      </a:r>
                      <a:r>
                        <a:rPr lang="en-US" altLang="ko-KR" sz="1400" b="1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'</a:t>
                      </a:r>
                      <a:r>
                        <a:rPr lang="ko-KR" altLang="en-US" sz="1400" b="1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학생증 발급</a:t>
                      </a:r>
                      <a:r>
                        <a:rPr lang="en-US" altLang="ko-KR" sz="1400" b="1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’</a:t>
                      </a:r>
                      <a:r>
                        <a:rPr lang="ko-KR" altLang="en-US" sz="1400" b="1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동의 클릭</a:t>
                      </a:r>
                      <a:endParaRPr lang="en-US" altLang="ko-KR" sz="1400" b="1" kern="0" spc="-5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1400" b="1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(※</a:t>
                      </a:r>
                      <a:r>
                        <a:rPr lang="ko-KR" altLang="en-US" sz="1400" b="1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학생 본인이 동의 내역 확인하는 방법</a:t>
                      </a:r>
                      <a:r>
                        <a:rPr lang="en-US" altLang="ko-KR" sz="1400" b="1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</a:t>
                      </a:r>
                      <a:r>
                        <a:rPr lang="ko-KR" altLang="en-US" sz="1400" b="1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1400" b="1" kern="0" spc="-5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Potal</a:t>
                      </a:r>
                      <a:r>
                        <a:rPr lang="en-US" altLang="ko-KR" sz="1400" b="1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1400" b="1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→ 학사서비스 </a:t>
                      </a:r>
                      <a:r>
                        <a:rPr lang="ko-KR" altLang="en-US" sz="1400" b="1" kern="0" spc="-5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웹정보</a:t>
                      </a:r>
                      <a:r>
                        <a:rPr lang="ko-KR" altLang="en-US" sz="1400" b="1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→ 공통 →개인정보동의 </a:t>
                      </a:r>
                      <a:endParaRPr lang="en-US" altLang="ko-KR" sz="1400" b="1" kern="0" spc="-5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 </a:t>
                      </a:r>
                      <a:r>
                        <a:rPr lang="ko-KR" altLang="en-US" sz="1400" b="1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→개인정보 동의내역조회</a:t>
                      </a:r>
                      <a:r>
                        <a:rPr lang="en-US" altLang="ko-KR" sz="1400" b="1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8631194"/>
                  </a:ext>
                </a:extLst>
              </a:tr>
            </a:tbl>
          </a:graphicData>
        </a:graphic>
      </p:graphicFrame>
      <p:sp>
        <p:nvSpPr>
          <p:cNvPr id="16" name="직사각형 15">
            <a:extLst>
              <a:ext uri="{FF2B5EF4-FFF2-40B4-BE49-F238E27FC236}">
                <a16:creationId xmlns:a16="http://schemas.microsoft.com/office/drawing/2014/main" id="{76DBF114-029D-43BC-BDCB-5C0B7C7D6447}"/>
              </a:ext>
            </a:extLst>
          </p:cNvPr>
          <p:cNvSpPr/>
          <p:nvPr/>
        </p:nvSpPr>
        <p:spPr>
          <a:xfrm>
            <a:off x="0" y="1"/>
            <a:ext cx="9906000" cy="518469"/>
          </a:xfrm>
          <a:prstGeom prst="rect">
            <a:avLst/>
          </a:prstGeom>
          <a:solidFill>
            <a:srgbClr val="0048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7" name="Picture 2" descr="로고] 단국대학교 로고 AI 파일 공유 + png 파일(시그니처,앰블럼,심벌마크) : 네이버 블로그">
            <a:extLst>
              <a:ext uri="{FF2B5EF4-FFF2-40B4-BE49-F238E27FC236}">
                <a16:creationId xmlns:a16="http://schemas.microsoft.com/office/drawing/2014/main" id="{36A237C9-9C6B-47C7-9AE5-62636647ED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09" b="40763"/>
          <a:stretch/>
        </p:blipFill>
        <p:spPr bwMode="auto">
          <a:xfrm>
            <a:off x="-9525" y="459747"/>
            <a:ext cx="2417165" cy="47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이등변 삼각형 17">
            <a:extLst>
              <a:ext uri="{FF2B5EF4-FFF2-40B4-BE49-F238E27FC236}">
                <a16:creationId xmlns:a16="http://schemas.microsoft.com/office/drawing/2014/main" id="{9D35EDD9-9B6D-4D99-A12C-0EFD66C354C2}"/>
              </a:ext>
            </a:extLst>
          </p:cNvPr>
          <p:cNvSpPr/>
          <p:nvPr/>
        </p:nvSpPr>
        <p:spPr>
          <a:xfrm>
            <a:off x="5862035" y="351851"/>
            <a:ext cx="266700" cy="18509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이등변 삼각형 18">
            <a:extLst>
              <a:ext uri="{FF2B5EF4-FFF2-40B4-BE49-F238E27FC236}">
                <a16:creationId xmlns:a16="http://schemas.microsoft.com/office/drawing/2014/main" id="{D0455A29-C3F3-4C76-B4C1-FF3C65909B5E}"/>
              </a:ext>
            </a:extLst>
          </p:cNvPr>
          <p:cNvSpPr/>
          <p:nvPr/>
        </p:nvSpPr>
        <p:spPr>
          <a:xfrm>
            <a:off x="6578926" y="341815"/>
            <a:ext cx="266700" cy="18509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이등변 삼각형 19">
            <a:extLst>
              <a:ext uri="{FF2B5EF4-FFF2-40B4-BE49-F238E27FC236}">
                <a16:creationId xmlns:a16="http://schemas.microsoft.com/office/drawing/2014/main" id="{14C0D55A-C571-49AB-B379-DCBFFF7D2D79}"/>
              </a:ext>
            </a:extLst>
          </p:cNvPr>
          <p:cNvSpPr/>
          <p:nvPr/>
        </p:nvSpPr>
        <p:spPr>
          <a:xfrm>
            <a:off x="7295817" y="339621"/>
            <a:ext cx="266700" cy="18509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이등변 삼각형 20">
            <a:extLst>
              <a:ext uri="{FF2B5EF4-FFF2-40B4-BE49-F238E27FC236}">
                <a16:creationId xmlns:a16="http://schemas.microsoft.com/office/drawing/2014/main" id="{49C8AC6A-B4EB-4CF3-98C1-D8C4422E4A90}"/>
              </a:ext>
            </a:extLst>
          </p:cNvPr>
          <p:cNvSpPr/>
          <p:nvPr/>
        </p:nvSpPr>
        <p:spPr>
          <a:xfrm>
            <a:off x="8012708" y="339621"/>
            <a:ext cx="266700" cy="18509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F518B9D-BBDC-4DBA-B015-7018E81E8145}"/>
              </a:ext>
            </a:extLst>
          </p:cNvPr>
          <p:cNvSpPr txBox="1"/>
          <p:nvPr/>
        </p:nvSpPr>
        <p:spPr>
          <a:xfrm>
            <a:off x="5828698" y="0"/>
            <a:ext cx="300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chemeClr val="bg2">
                    <a:lumMod val="50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1</a:t>
            </a:r>
            <a:endParaRPr lang="ko-KR" altLang="en-US" sz="2000" dirty="0">
              <a:solidFill>
                <a:schemeClr val="bg2">
                  <a:lumMod val="50000"/>
                </a:schemeClr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1908BB9-6250-4A68-8D91-822404FB8E39}"/>
              </a:ext>
            </a:extLst>
          </p:cNvPr>
          <p:cNvSpPr txBox="1"/>
          <p:nvPr/>
        </p:nvSpPr>
        <p:spPr>
          <a:xfrm>
            <a:off x="6545588" y="0"/>
            <a:ext cx="300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chemeClr val="bg2">
                    <a:lumMod val="50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2</a:t>
            </a:r>
            <a:endParaRPr lang="ko-KR" altLang="en-US" sz="2000" dirty="0">
              <a:solidFill>
                <a:schemeClr val="bg2">
                  <a:lumMod val="50000"/>
                </a:schemeClr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D2EB2F9-86BA-4EC6-8210-A575BB5ECBA6}"/>
              </a:ext>
            </a:extLst>
          </p:cNvPr>
          <p:cNvSpPr txBox="1"/>
          <p:nvPr/>
        </p:nvSpPr>
        <p:spPr>
          <a:xfrm>
            <a:off x="7262479" y="0"/>
            <a:ext cx="300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chemeClr val="bg2">
                    <a:lumMod val="50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3</a:t>
            </a:r>
            <a:endParaRPr lang="ko-KR" altLang="en-US" sz="2000" dirty="0">
              <a:solidFill>
                <a:schemeClr val="bg2">
                  <a:lumMod val="50000"/>
                </a:schemeClr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165A866-CCDB-4092-9D2F-6D6C733394CB}"/>
              </a:ext>
            </a:extLst>
          </p:cNvPr>
          <p:cNvSpPr txBox="1"/>
          <p:nvPr/>
        </p:nvSpPr>
        <p:spPr>
          <a:xfrm>
            <a:off x="7979370" y="0"/>
            <a:ext cx="300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chemeClr val="bg2">
                    <a:lumMod val="50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4</a:t>
            </a:r>
            <a:endParaRPr lang="ko-KR" altLang="en-US" sz="2000" dirty="0">
              <a:solidFill>
                <a:schemeClr val="bg2">
                  <a:lumMod val="50000"/>
                </a:schemeClr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26" name="이등변 삼각형 25">
            <a:extLst>
              <a:ext uri="{FF2B5EF4-FFF2-40B4-BE49-F238E27FC236}">
                <a16:creationId xmlns:a16="http://schemas.microsoft.com/office/drawing/2014/main" id="{ACB24701-9960-4BB8-892B-7C1424596411}"/>
              </a:ext>
            </a:extLst>
          </p:cNvPr>
          <p:cNvSpPr/>
          <p:nvPr/>
        </p:nvSpPr>
        <p:spPr>
          <a:xfrm>
            <a:off x="8762937" y="346807"/>
            <a:ext cx="266700" cy="18509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이등변 삼각형 26">
            <a:extLst>
              <a:ext uri="{FF2B5EF4-FFF2-40B4-BE49-F238E27FC236}">
                <a16:creationId xmlns:a16="http://schemas.microsoft.com/office/drawing/2014/main" id="{12C5A5D7-C371-46B0-BCE2-6FD8DA79E3BF}"/>
              </a:ext>
            </a:extLst>
          </p:cNvPr>
          <p:cNvSpPr/>
          <p:nvPr/>
        </p:nvSpPr>
        <p:spPr>
          <a:xfrm>
            <a:off x="9479828" y="339621"/>
            <a:ext cx="266700" cy="18509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15F84DA-4C10-4939-85AE-F334E6D8B6DB}"/>
              </a:ext>
            </a:extLst>
          </p:cNvPr>
          <p:cNvSpPr txBox="1"/>
          <p:nvPr/>
        </p:nvSpPr>
        <p:spPr>
          <a:xfrm>
            <a:off x="8729599" y="0"/>
            <a:ext cx="300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chemeClr val="bg2">
                    <a:lumMod val="50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5</a:t>
            </a:r>
            <a:endParaRPr lang="ko-KR" altLang="en-US" sz="2000" dirty="0">
              <a:solidFill>
                <a:schemeClr val="bg2">
                  <a:lumMod val="50000"/>
                </a:schemeClr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6125751-9492-4EA9-88EC-53F3D10FA5BD}"/>
              </a:ext>
            </a:extLst>
          </p:cNvPr>
          <p:cNvSpPr txBox="1"/>
          <p:nvPr/>
        </p:nvSpPr>
        <p:spPr>
          <a:xfrm>
            <a:off x="9446490" y="0"/>
            <a:ext cx="300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6</a:t>
            </a:r>
            <a:endParaRPr lang="ko-KR" altLang="en-US" sz="2000" dirty="0">
              <a:solidFill>
                <a:schemeClr val="bg1"/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8F780B2-67AA-4050-BC30-E867C5E19B7A}"/>
              </a:ext>
            </a:extLst>
          </p:cNvPr>
          <p:cNvSpPr txBox="1"/>
          <p:nvPr/>
        </p:nvSpPr>
        <p:spPr>
          <a:xfrm>
            <a:off x="159472" y="29495"/>
            <a:ext cx="5543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&lt;</a:t>
            </a:r>
            <a:r>
              <a:rPr lang="ko-KR" altLang="en-US" sz="2400" dirty="0">
                <a:solidFill>
                  <a:schemeClr val="bg1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기타 공지사항</a:t>
            </a:r>
            <a:r>
              <a:rPr lang="en-US" altLang="ko-KR" sz="2400" dirty="0">
                <a:solidFill>
                  <a:schemeClr val="bg1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&gt;</a:t>
            </a:r>
            <a:endParaRPr lang="ko-KR" altLang="en-US" sz="2400" dirty="0">
              <a:solidFill>
                <a:schemeClr val="bg1"/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C174FC4A-107C-40B9-823D-BEC3B1150D73}"/>
              </a:ext>
            </a:extLst>
          </p:cNvPr>
          <p:cNvSpPr/>
          <p:nvPr/>
        </p:nvSpPr>
        <p:spPr>
          <a:xfrm>
            <a:off x="0" y="6325122"/>
            <a:ext cx="9906000" cy="51846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1493DD00-8B45-4782-B758-0E5973737111}"/>
              </a:ext>
            </a:extLst>
          </p:cNvPr>
          <p:cNvSpPr/>
          <p:nvPr/>
        </p:nvSpPr>
        <p:spPr>
          <a:xfrm>
            <a:off x="0" y="6398253"/>
            <a:ext cx="9906000" cy="45974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9CC56A7-68C3-41F1-B952-8B8509DB839D}"/>
              </a:ext>
            </a:extLst>
          </p:cNvPr>
          <p:cNvSpPr txBox="1"/>
          <p:nvPr/>
        </p:nvSpPr>
        <p:spPr>
          <a:xfrm>
            <a:off x="0" y="6434126"/>
            <a:ext cx="990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solidFill>
                  <a:schemeClr val="bg1">
                    <a:lumMod val="95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2023</a:t>
            </a:r>
            <a:r>
              <a:rPr lang="ko-KR" altLang="en-US" sz="2000" dirty="0">
                <a:solidFill>
                  <a:schemeClr val="bg1">
                    <a:lumMod val="95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학년도 후기 행정법무대학원 </a:t>
            </a:r>
            <a:r>
              <a:rPr lang="ko-KR" altLang="en-US" sz="2000" dirty="0" err="1">
                <a:solidFill>
                  <a:schemeClr val="bg1">
                    <a:lumMod val="95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교학안내</a:t>
            </a:r>
            <a:endParaRPr lang="ko-KR" altLang="en-US" sz="2000" dirty="0">
              <a:solidFill>
                <a:schemeClr val="bg1">
                  <a:lumMod val="95000"/>
                </a:schemeClr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34" name="타원 33">
            <a:extLst>
              <a:ext uri="{FF2B5EF4-FFF2-40B4-BE49-F238E27FC236}">
                <a16:creationId xmlns:a16="http://schemas.microsoft.com/office/drawing/2014/main" id="{F4F9DE29-E719-4DB8-BEAC-512AB24CBE62}"/>
              </a:ext>
            </a:extLst>
          </p:cNvPr>
          <p:cNvSpPr/>
          <p:nvPr/>
        </p:nvSpPr>
        <p:spPr>
          <a:xfrm>
            <a:off x="9038294" y="699391"/>
            <a:ext cx="716891" cy="697441"/>
          </a:xfrm>
          <a:prstGeom prst="ellipse">
            <a:avLst/>
          </a:prstGeom>
          <a:noFill/>
          <a:ln w="25400">
            <a:solidFill>
              <a:srgbClr val="0048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200" dirty="0">
                <a:solidFill>
                  <a:schemeClr val="tx1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P.17</a:t>
            </a:r>
            <a:endParaRPr lang="ko-KR" altLang="en-US" sz="1200" dirty="0">
              <a:solidFill>
                <a:schemeClr val="tx1"/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54C570F8-69F0-49A8-8F65-E27879692CCC}"/>
              </a:ext>
            </a:extLst>
          </p:cNvPr>
          <p:cNvSpPr/>
          <p:nvPr/>
        </p:nvSpPr>
        <p:spPr>
          <a:xfrm>
            <a:off x="332206" y="3489770"/>
            <a:ext cx="7429500" cy="345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1">
              <a:lnSpc>
                <a:spcPct val="130000"/>
              </a:lnSpc>
            </a:pPr>
            <a:r>
              <a:rPr lang="ko-KR" altLang="en-US" sz="1400" b="1" kern="0" spc="-50" dirty="0">
                <a:solidFill>
                  <a:srgbClr val="000000"/>
                </a:solidFill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나</a:t>
            </a:r>
            <a:r>
              <a:rPr lang="en-US" altLang="ko-KR" sz="1400" b="1" kern="0" spc="-50" dirty="0">
                <a:solidFill>
                  <a:srgbClr val="000000"/>
                </a:solidFill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. </a:t>
            </a:r>
            <a:r>
              <a:rPr lang="ko-KR" altLang="en-US" sz="1400" b="1" kern="0" spc="-50" dirty="0" err="1">
                <a:solidFill>
                  <a:srgbClr val="000000"/>
                </a:solidFill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교학행정팀에서</a:t>
            </a:r>
            <a:r>
              <a:rPr lang="ko-KR" altLang="en-US" sz="1400" b="1" kern="0" spc="-50" dirty="0">
                <a:solidFill>
                  <a:srgbClr val="000000"/>
                </a:solidFill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 학생증 일괄 신청</a:t>
            </a:r>
            <a:endParaRPr lang="en-US" altLang="ko-KR" sz="1400" b="1" kern="0" spc="-50" dirty="0">
              <a:solidFill>
                <a:srgbClr val="000000"/>
              </a:solidFill>
              <a:latin typeface="경기천년바탕 Bold" panose="02020803020101020101" pitchFamily="18" charset="-127"/>
              <a:ea typeface="경기천년바탕 Bold" panose="020208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471227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41478" y="3323843"/>
            <a:ext cx="32816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4. </a:t>
            </a:r>
            <a:r>
              <a:rPr lang="ko-KR" altLang="en-US" sz="2800" b="1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교내 주차요금 안내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1479" y="1256559"/>
            <a:ext cx="33345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3. </a:t>
            </a:r>
            <a:r>
              <a:rPr lang="ko-KR" altLang="en-US" sz="2800" b="1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주소 및 연락처 정정</a:t>
            </a:r>
          </a:p>
        </p:txBody>
      </p:sp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164284"/>
              </p:ext>
            </p:extLst>
          </p:nvPr>
        </p:nvGraphicFramePr>
        <p:xfrm>
          <a:off x="863605" y="1829595"/>
          <a:ext cx="7415801" cy="1299272"/>
        </p:xfrm>
        <a:graphic>
          <a:graphicData uri="http://schemas.openxmlformats.org/drawingml/2006/table">
            <a:tbl>
              <a:tblPr/>
              <a:tblGrid>
                <a:gridCol w="7415801">
                  <a:extLst>
                    <a:ext uri="{9D8B030D-6E8A-4147-A177-3AD203B41FA5}">
                      <a16:colId xmlns:a16="http://schemas.microsoft.com/office/drawing/2014/main" val="2720168100"/>
                    </a:ext>
                  </a:extLst>
                </a:gridCol>
              </a:tblGrid>
              <a:tr h="1299272">
                <a:tc>
                  <a:txBody>
                    <a:bodyPr/>
                    <a:lstStyle/>
                    <a:p>
                      <a:pPr marL="127000" marR="0" indent="762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▷ </a:t>
                      </a:r>
                      <a:r>
                        <a:rPr lang="ko-KR" altLang="en-US" sz="1400" b="1" kern="0" spc="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주소정정</a:t>
                      </a: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안내</a:t>
                      </a:r>
                    </a:p>
                    <a:p>
                      <a:pPr marL="127000" marR="0" indent="762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․</a:t>
                      </a: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단국대학교 홈페이지 </a:t>
                      </a:r>
                      <a:r>
                        <a:rPr lang="ko-KR" altLang="en-US" sz="1400" b="1" kern="0" spc="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접속→단국포털</a:t>
                      </a: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→ </a:t>
                      </a: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</a:t>
                      </a: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웹정보시스템</a:t>
                      </a: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] </a:t>
                      </a: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클릭</a:t>
                      </a:r>
                    </a:p>
                    <a:p>
                      <a:pPr marL="190500" marR="0" indent="762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→ </a:t>
                      </a: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ID(</a:t>
                      </a: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학번</a:t>
                      </a: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와 비밀번호</a:t>
                      </a: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주민번호 </a:t>
                      </a:r>
                      <a:r>
                        <a:rPr lang="ko-KR" altLang="en-US" sz="1400" b="1" kern="0" spc="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뒷</a:t>
                      </a: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자리를 뺀 </a:t>
                      </a: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</a:t>
                      </a: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자리</a:t>
                      </a: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</a:t>
                      </a: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입력 후 </a:t>
                      </a: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</a:t>
                      </a: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확인</a:t>
                      </a: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] </a:t>
                      </a: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클릭</a:t>
                      </a:r>
                    </a:p>
                    <a:p>
                      <a:pPr marL="190500" marR="0" indent="762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․</a:t>
                      </a:r>
                      <a:r>
                        <a:rPr lang="ko-KR" altLang="en-US" sz="1400" b="1" kern="0" spc="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화면좌측</a:t>
                      </a: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</a:t>
                      </a:r>
                      <a:r>
                        <a:rPr lang="ko-KR" altLang="en-US" sz="1400" b="1" kern="0" spc="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학적구성</a:t>
                      </a: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] </a:t>
                      </a: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클릭 → </a:t>
                      </a: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</a:t>
                      </a:r>
                      <a:r>
                        <a:rPr lang="ko-KR" altLang="en-US" sz="1400" b="1" kern="0" spc="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주소정보</a:t>
                      </a: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] </a:t>
                      </a: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클릭 후 </a:t>
                      </a:r>
                      <a:r>
                        <a:rPr lang="ko-KR" altLang="en-US" sz="1400" b="1" kern="0" spc="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주소정정</a:t>
                      </a: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후 </a:t>
                      </a: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</a:t>
                      </a: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저장</a:t>
                      </a: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] </a:t>
                      </a: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클릭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8978918"/>
                  </a:ext>
                </a:extLst>
              </a:tr>
            </a:tbl>
          </a:graphicData>
        </a:graphic>
      </p:graphicFrame>
      <p:sp>
        <p:nvSpPr>
          <p:cNvPr id="24" name="직사각형 23">
            <a:extLst>
              <a:ext uri="{FF2B5EF4-FFF2-40B4-BE49-F238E27FC236}">
                <a16:creationId xmlns:a16="http://schemas.microsoft.com/office/drawing/2014/main" id="{EE80448B-D048-4797-B415-0213BC4CB439}"/>
              </a:ext>
            </a:extLst>
          </p:cNvPr>
          <p:cNvSpPr/>
          <p:nvPr/>
        </p:nvSpPr>
        <p:spPr>
          <a:xfrm>
            <a:off x="0" y="1"/>
            <a:ext cx="9906000" cy="518469"/>
          </a:xfrm>
          <a:prstGeom prst="rect">
            <a:avLst/>
          </a:prstGeom>
          <a:solidFill>
            <a:srgbClr val="0048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5" name="Picture 2" descr="로고] 단국대학교 로고 AI 파일 공유 + png 파일(시그니처,앰블럼,심벌마크) : 네이버 블로그">
            <a:extLst>
              <a:ext uri="{FF2B5EF4-FFF2-40B4-BE49-F238E27FC236}">
                <a16:creationId xmlns:a16="http://schemas.microsoft.com/office/drawing/2014/main" id="{A6299975-96EA-4038-A6AF-1ABC80B3C5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09" b="40763"/>
          <a:stretch/>
        </p:blipFill>
        <p:spPr bwMode="auto">
          <a:xfrm>
            <a:off x="-9525" y="459747"/>
            <a:ext cx="2417165" cy="47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이등변 삼각형 40">
            <a:extLst>
              <a:ext uri="{FF2B5EF4-FFF2-40B4-BE49-F238E27FC236}">
                <a16:creationId xmlns:a16="http://schemas.microsoft.com/office/drawing/2014/main" id="{0D2776F8-6DD9-4BAB-A3C4-955029F4CC8A}"/>
              </a:ext>
            </a:extLst>
          </p:cNvPr>
          <p:cNvSpPr/>
          <p:nvPr/>
        </p:nvSpPr>
        <p:spPr>
          <a:xfrm>
            <a:off x="5862035" y="351851"/>
            <a:ext cx="266700" cy="18509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이등변 삼각형 41">
            <a:extLst>
              <a:ext uri="{FF2B5EF4-FFF2-40B4-BE49-F238E27FC236}">
                <a16:creationId xmlns:a16="http://schemas.microsoft.com/office/drawing/2014/main" id="{85B539B6-2D7B-444C-9257-1C64ECB3071A}"/>
              </a:ext>
            </a:extLst>
          </p:cNvPr>
          <p:cNvSpPr/>
          <p:nvPr/>
        </p:nvSpPr>
        <p:spPr>
          <a:xfrm>
            <a:off x="6578926" y="341815"/>
            <a:ext cx="266700" cy="18509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이등변 삼각형 42">
            <a:extLst>
              <a:ext uri="{FF2B5EF4-FFF2-40B4-BE49-F238E27FC236}">
                <a16:creationId xmlns:a16="http://schemas.microsoft.com/office/drawing/2014/main" id="{31D77789-4859-4663-8989-22BB04149A4D}"/>
              </a:ext>
            </a:extLst>
          </p:cNvPr>
          <p:cNvSpPr/>
          <p:nvPr/>
        </p:nvSpPr>
        <p:spPr>
          <a:xfrm>
            <a:off x="7295817" y="339621"/>
            <a:ext cx="266700" cy="18509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이등변 삼각형 43">
            <a:extLst>
              <a:ext uri="{FF2B5EF4-FFF2-40B4-BE49-F238E27FC236}">
                <a16:creationId xmlns:a16="http://schemas.microsoft.com/office/drawing/2014/main" id="{BC1A0511-2E3D-493E-A017-DCC82C0CFFEC}"/>
              </a:ext>
            </a:extLst>
          </p:cNvPr>
          <p:cNvSpPr/>
          <p:nvPr/>
        </p:nvSpPr>
        <p:spPr>
          <a:xfrm>
            <a:off x="8012708" y="339621"/>
            <a:ext cx="266700" cy="18509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ABEB0B7-E90B-4D61-86A8-3B1D77FBD1DD}"/>
              </a:ext>
            </a:extLst>
          </p:cNvPr>
          <p:cNvSpPr txBox="1"/>
          <p:nvPr/>
        </p:nvSpPr>
        <p:spPr>
          <a:xfrm>
            <a:off x="5828698" y="0"/>
            <a:ext cx="300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chemeClr val="bg2">
                    <a:lumMod val="50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1</a:t>
            </a:r>
            <a:endParaRPr lang="ko-KR" altLang="en-US" sz="2000" dirty="0">
              <a:solidFill>
                <a:schemeClr val="bg2">
                  <a:lumMod val="50000"/>
                </a:schemeClr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A491E60-143A-4C6C-BD84-CE4E9E9C378E}"/>
              </a:ext>
            </a:extLst>
          </p:cNvPr>
          <p:cNvSpPr txBox="1"/>
          <p:nvPr/>
        </p:nvSpPr>
        <p:spPr>
          <a:xfrm>
            <a:off x="6545588" y="0"/>
            <a:ext cx="300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chemeClr val="bg2">
                    <a:lumMod val="50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2</a:t>
            </a:r>
            <a:endParaRPr lang="ko-KR" altLang="en-US" sz="2000" dirty="0">
              <a:solidFill>
                <a:schemeClr val="bg2">
                  <a:lumMod val="50000"/>
                </a:schemeClr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3B5EA2D-CC95-4D77-ACC5-D5DEFDCC54B3}"/>
              </a:ext>
            </a:extLst>
          </p:cNvPr>
          <p:cNvSpPr txBox="1"/>
          <p:nvPr/>
        </p:nvSpPr>
        <p:spPr>
          <a:xfrm>
            <a:off x="7262479" y="0"/>
            <a:ext cx="300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chemeClr val="bg2">
                    <a:lumMod val="50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3</a:t>
            </a:r>
            <a:endParaRPr lang="ko-KR" altLang="en-US" sz="2000" dirty="0">
              <a:solidFill>
                <a:schemeClr val="bg2">
                  <a:lumMod val="50000"/>
                </a:schemeClr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FE37EB6-2947-4CA8-B525-27ED04FB75C0}"/>
              </a:ext>
            </a:extLst>
          </p:cNvPr>
          <p:cNvSpPr txBox="1"/>
          <p:nvPr/>
        </p:nvSpPr>
        <p:spPr>
          <a:xfrm>
            <a:off x="7979370" y="0"/>
            <a:ext cx="300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chemeClr val="bg2">
                    <a:lumMod val="50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4</a:t>
            </a:r>
            <a:endParaRPr lang="ko-KR" altLang="en-US" sz="2000" dirty="0">
              <a:solidFill>
                <a:schemeClr val="bg2">
                  <a:lumMod val="50000"/>
                </a:schemeClr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49" name="이등변 삼각형 48">
            <a:extLst>
              <a:ext uri="{FF2B5EF4-FFF2-40B4-BE49-F238E27FC236}">
                <a16:creationId xmlns:a16="http://schemas.microsoft.com/office/drawing/2014/main" id="{857B15E4-F415-4B16-96CE-5EC005662802}"/>
              </a:ext>
            </a:extLst>
          </p:cNvPr>
          <p:cNvSpPr/>
          <p:nvPr/>
        </p:nvSpPr>
        <p:spPr>
          <a:xfrm>
            <a:off x="8762937" y="346807"/>
            <a:ext cx="266700" cy="18509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이등변 삼각형 49">
            <a:extLst>
              <a:ext uri="{FF2B5EF4-FFF2-40B4-BE49-F238E27FC236}">
                <a16:creationId xmlns:a16="http://schemas.microsoft.com/office/drawing/2014/main" id="{6F7F35FE-5F8B-4EA1-BF1F-7A9C673FAADD}"/>
              </a:ext>
            </a:extLst>
          </p:cNvPr>
          <p:cNvSpPr/>
          <p:nvPr/>
        </p:nvSpPr>
        <p:spPr>
          <a:xfrm>
            <a:off x="9479828" y="339621"/>
            <a:ext cx="266700" cy="18509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6DC9979-0226-49BF-8A75-56E3DCCD94FF}"/>
              </a:ext>
            </a:extLst>
          </p:cNvPr>
          <p:cNvSpPr txBox="1"/>
          <p:nvPr/>
        </p:nvSpPr>
        <p:spPr>
          <a:xfrm>
            <a:off x="8729599" y="0"/>
            <a:ext cx="300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chemeClr val="bg2">
                    <a:lumMod val="50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5</a:t>
            </a:r>
            <a:endParaRPr lang="ko-KR" altLang="en-US" sz="2000" dirty="0">
              <a:solidFill>
                <a:schemeClr val="bg2">
                  <a:lumMod val="50000"/>
                </a:schemeClr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4F7C117-5576-48C4-8C44-DA06E94DBECB}"/>
              </a:ext>
            </a:extLst>
          </p:cNvPr>
          <p:cNvSpPr txBox="1"/>
          <p:nvPr/>
        </p:nvSpPr>
        <p:spPr>
          <a:xfrm>
            <a:off x="9446490" y="0"/>
            <a:ext cx="300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6</a:t>
            </a:r>
            <a:endParaRPr lang="ko-KR" altLang="en-US" sz="2000" dirty="0">
              <a:solidFill>
                <a:schemeClr val="bg1"/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E0D3690-7223-4262-9B12-F51E5D3F5D01}"/>
              </a:ext>
            </a:extLst>
          </p:cNvPr>
          <p:cNvSpPr txBox="1"/>
          <p:nvPr/>
        </p:nvSpPr>
        <p:spPr>
          <a:xfrm>
            <a:off x="159472" y="29495"/>
            <a:ext cx="5543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&lt;</a:t>
            </a:r>
            <a:r>
              <a:rPr lang="ko-KR" altLang="en-US" sz="2400" dirty="0">
                <a:solidFill>
                  <a:schemeClr val="bg1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기타 공지사항</a:t>
            </a:r>
            <a:r>
              <a:rPr lang="en-US" altLang="ko-KR" sz="2400" dirty="0">
                <a:solidFill>
                  <a:schemeClr val="bg1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&gt;</a:t>
            </a:r>
            <a:endParaRPr lang="ko-KR" altLang="en-US" sz="2400" dirty="0">
              <a:solidFill>
                <a:schemeClr val="bg1"/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54" name="직사각형 53">
            <a:extLst>
              <a:ext uri="{FF2B5EF4-FFF2-40B4-BE49-F238E27FC236}">
                <a16:creationId xmlns:a16="http://schemas.microsoft.com/office/drawing/2014/main" id="{B685FA89-9354-44D9-97E1-3A5A835BFB19}"/>
              </a:ext>
            </a:extLst>
          </p:cNvPr>
          <p:cNvSpPr/>
          <p:nvPr/>
        </p:nvSpPr>
        <p:spPr>
          <a:xfrm>
            <a:off x="0" y="6325122"/>
            <a:ext cx="9906000" cy="51846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직사각형 54">
            <a:extLst>
              <a:ext uri="{FF2B5EF4-FFF2-40B4-BE49-F238E27FC236}">
                <a16:creationId xmlns:a16="http://schemas.microsoft.com/office/drawing/2014/main" id="{47DD0791-559C-4C1B-8DB9-B2CD2CF75252}"/>
              </a:ext>
            </a:extLst>
          </p:cNvPr>
          <p:cNvSpPr/>
          <p:nvPr/>
        </p:nvSpPr>
        <p:spPr>
          <a:xfrm>
            <a:off x="0" y="6398253"/>
            <a:ext cx="9906000" cy="45974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E166BA8-896B-426F-B530-DD8BAC2061A9}"/>
              </a:ext>
            </a:extLst>
          </p:cNvPr>
          <p:cNvSpPr txBox="1"/>
          <p:nvPr/>
        </p:nvSpPr>
        <p:spPr>
          <a:xfrm>
            <a:off x="0" y="6434126"/>
            <a:ext cx="990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solidFill>
                  <a:schemeClr val="bg1">
                    <a:lumMod val="95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2023</a:t>
            </a:r>
            <a:r>
              <a:rPr lang="ko-KR" altLang="en-US" sz="2000" dirty="0">
                <a:solidFill>
                  <a:schemeClr val="bg1">
                    <a:lumMod val="95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학년도 후기 행정법무대학원 </a:t>
            </a:r>
            <a:r>
              <a:rPr lang="ko-KR" altLang="en-US" sz="2000" dirty="0" err="1">
                <a:solidFill>
                  <a:schemeClr val="bg1">
                    <a:lumMod val="95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교학안내</a:t>
            </a:r>
            <a:endParaRPr lang="ko-KR" altLang="en-US" sz="2000" dirty="0">
              <a:solidFill>
                <a:schemeClr val="bg1">
                  <a:lumMod val="95000"/>
                </a:schemeClr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26" name="타원 25">
            <a:extLst>
              <a:ext uri="{FF2B5EF4-FFF2-40B4-BE49-F238E27FC236}">
                <a16:creationId xmlns:a16="http://schemas.microsoft.com/office/drawing/2014/main" id="{83E774D9-5906-4986-8FEA-9E12C4C75907}"/>
              </a:ext>
            </a:extLst>
          </p:cNvPr>
          <p:cNvSpPr/>
          <p:nvPr/>
        </p:nvSpPr>
        <p:spPr>
          <a:xfrm>
            <a:off x="9038294" y="699391"/>
            <a:ext cx="716891" cy="697441"/>
          </a:xfrm>
          <a:prstGeom prst="ellipse">
            <a:avLst/>
          </a:prstGeom>
          <a:noFill/>
          <a:ln w="25400">
            <a:solidFill>
              <a:srgbClr val="0048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200" dirty="0">
                <a:solidFill>
                  <a:schemeClr val="tx1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P.17</a:t>
            </a:r>
            <a:endParaRPr lang="ko-KR" altLang="en-US" sz="1200" dirty="0">
              <a:solidFill>
                <a:schemeClr val="tx1"/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graphicFrame>
        <p:nvGraphicFramePr>
          <p:cNvPr id="27" name="표 26">
            <a:extLst>
              <a:ext uri="{FF2B5EF4-FFF2-40B4-BE49-F238E27FC236}">
                <a16:creationId xmlns:a16="http://schemas.microsoft.com/office/drawing/2014/main" id="{8DE7452E-B0DE-421E-9B5A-D45864E5D0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7233827"/>
              </p:ext>
            </p:extLst>
          </p:nvPr>
        </p:nvGraphicFramePr>
        <p:xfrm>
          <a:off x="872035" y="3987691"/>
          <a:ext cx="7415801" cy="1842439"/>
        </p:xfrm>
        <a:graphic>
          <a:graphicData uri="http://schemas.openxmlformats.org/drawingml/2006/table">
            <a:tbl>
              <a:tblPr/>
              <a:tblGrid>
                <a:gridCol w="7415801">
                  <a:extLst>
                    <a:ext uri="{9D8B030D-6E8A-4147-A177-3AD203B41FA5}">
                      <a16:colId xmlns:a16="http://schemas.microsoft.com/office/drawing/2014/main" val="2720168100"/>
                    </a:ext>
                  </a:extLst>
                </a:gridCol>
              </a:tblGrid>
              <a:tr h="1842439">
                <a:tc>
                  <a:txBody>
                    <a:bodyPr/>
                    <a:lstStyle/>
                    <a:p>
                      <a:pPr fontAlgn="base" latinLnBrk="1"/>
                      <a:r>
                        <a:rPr lang="ko-KR" altLang="en-US" sz="1400" b="1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▷ 교내 주차요금 안내</a:t>
                      </a:r>
                      <a:endParaRPr lang="ko-KR" altLang="en-US" sz="1400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fontAlgn="base" latinLnBrk="1"/>
                      <a:r>
                        <a:rPr lang="en-US" altLang="ko-KR" sz="14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 • </a:t>
                      </a:r>
                      <a:r>
                        <a:rPr lang="ko-KR" altLang="en-US" sz="1400" b="1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오프라인</a:t>
                      </a:r>
                      <a:r>
                        <a:rPr lang="ko-KR" altLang="en-US" sz="14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14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14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대학원동 </a:t>
                      </a:r>
                      <a:r>
                        <a:rPr lang="en-US" altLang="ko-KR" sz="14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3</a:t>
                      </a:r>
                      <a:r>
                        <a:rPr lang="ko-KR" altLang="en-US" sz="14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층 엘리베이터 앞 주차 단말기 이용</a:t>
                      </a:r>
                    </a:p>
                    <a:p>
                      <a:pPr fontAlgn="base" latinLnBrk="1"/>
                      <a:r>
                        <a:rPr lang="en-US" altLang="ko-KR" sz="14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 • </a:t>
                      </a:r>
                      <a:r>
                        <a:rPr lang="ko-KR" altLang="en-US" sz="1400" b="1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온라인</a:t>
                      </a:r>
                      <a:r>
                        <a:rPr lang="ko-KR" altLang="en-US" sz="14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14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en-US" altLang="ko-KR" sz="1400" b="1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a13872.parkingweb.kr </a:t>
                      </a:r>
                      <a:r>
                        <a:rPr lang="ko-KR" altLang="en-US" sz="14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접속 → 사용자 </a:t>
                      </a:r>
                      <a:r>
                        <a:rPr lang="en-US" altLang="ko-KR" sz="14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ID </a:t>
                      </a:r>
                      <a:r>
                        <a:rPr lang="ko-KR" altLang="en-US" sz="14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및 비밀번호 입력 → </a:t>
                      </a:r>
                    </a:p>
                    <a:p>
                      <a:pPr fontAlgn="base" latinLnBrk="1"/>
                      <a:r>
                        <a:rPr lang="en-US" altLang="ko-KR" sz="14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              </a:t>
                      </a:r>
                      <a:r>
                        <a:rPr lang="ko-KR" altLang="en-US" sz="14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차량번호 입력 → 희망 시간에 맞는 할인권 선택</a:t>
                      </a:r>
                      <a:r>
                        <a:rPr lang="en-US" altLang="ko-KR" sz="14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(4</a:t>
                      </a:r>
                      <a:r>
                        <a:rPr lang="ko-KR" altLang="en-US" sz="14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시간</a:t>
                      </a:r>
                      <a:r>
                        <a:rPr lang="en-US" altLang="ko-KR" sz="14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6</a:t>
                      </a:r>
                      <a:r>
                        <a:rPr lang="ko-KR" altLang="en-US" sz="14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시간</a:t>
                      </a:r>
                      <a:r>
                        <a:rPr lang="en-US" altLang="ko-KR" sz="14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12</a:t>
                      </a:r>
                      <a:r>
                        <a:rPr lang="ko-KR" altLang="en-US" sz="14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시간</a:t>
                      </a:r>
                      <a:r>
                        <a:rPr lang="en-US" altLang="ko-KR" sz="14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fontAlgn="base" latinLnBrk="1"/>
                      <a:endParaRPr lang="en-US" altLang="ko-KR" sz="1400" b="1" dirty="0">
                        <a:latin typeface="+mn-ea"/>
                      </a:endParaRPr>
                    </a:p>
                    <a:p>
                      <a:pPr fontAlgn="base" latinLnBrk="1"/>
                      <a:r>
                        <a:rPr lang="en-US" altLang="ko-KR" sz="1400" b="1" dirty="0">
                          <a:latin typeface="+mn-ea"/>
                        </a:rPr>
                        <a:t>  </a:t>
                      </a:r>
                      <a:r>
                        <a:rPr lang="ko-KR" altLang="en-US" sz="1400" b="1" dirty="0">
                          <a:latin typeface="+mn-ea"/>
                        </a:rPr>
                        <a:t>▸ 로그인 방법 : </a:t>
                      </a:r>
                      <a:r>
                        <a:rPr lang="ko-KR" altLang="en-US" sz="1400" b="1" dirty="0" err="1">
                          <a:latin typeface="+mn-ea"/>
                        </a:rPr>
                        <a:t>공통ID사용</a:t>
                      </a:r>
                      <a:r>
                        <a:rPr lang="ko-KR" altLang="en-US" sz="1400" b="1" dirty="0">
                          <a:latin typeface="+mn-ea"/>
                        </a:rPr>
                        <a:t>(dantest01~dantest99), 비밀번호 dan1</a:t>
                      </a:r>
                      <a:endParaRPr lang="en-US" altLang="ko-KR" sz="1400" b="1" dirty="0">
                        <a:latin typeface="+mn-ea"/>
                      </a:endParaRPr>
                    </a:p>
                    <a:p>
                      <a:pPr fontAlgn="base" latinLnBrk="1"/>
                      <a:endParaRPr lang="en-US" altLang="ko-KR" sz="1400" b="1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                                                                                                      (</a:t>
                      </a:r>
                      <a:r>
                        <a:rPr lang="en-US" altLang="ko-KR" sz="1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QR코드</a:t>
                      </a:r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1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촬영</a:t>
                      </a:r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후, </a:t>
                      </a:r>
                      <a:r>
                        <a:rPr lang="en-US" altLang="ko-KR" sz="1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링크를</a:t>
                      </a:r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1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통해</a:t>
                      </a:r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1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주차시스템</a:t>
                      </a:r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1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접속</a:t>
                      </a:r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1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가능</a:t>
                      </a:r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8978918"/>
                  </a:ext>
                </a:extLst>
              </a:tr>
            </a:tbl>
          </a:graphicData>
        </a:graphic>
      </p:graphicFrame>
      <p:pic>
        <p:nvPicPr>
          <p:cNvPr id="28" name="Picture 1">
            <a:extLst>
              <a:ext uri="{FF2B5EF4-FFF2-40B4-BE49-F238E27FC236}">
                <a16:creationId xmlns:a16="http://schemas.microsoft.com/office/drawing/2014/main" id="{5A392AB5-6E28-4C47-A635-A324025FCA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412498" y="4967673"/>
            <a:ext cx="805053" cy="805053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9242699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2459504"/>
            <a:ext cx="9906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b="1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감사합니다 </a:t>
            </a:r>
            <a:endParaRPr lang="en-US" altLang="ko-KR" sz="6000" b="1" dirty="0"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  <a:p>
            <a:pPr algn="ctr"/>
            <a:r>
              <a:rPr lang="en-US" altLang="ko-KR" sz="6000" b="1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Thank You</a:t>
            </a:r>
            <a:endParaRPr lang="ko-KR" altLang="en-US" sz="6000" b="1" dirty="0"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BFDA0C06-9930-4825-9115-BF06DC25B828}"/>
              </a:ext>
            </a:extLst>
          </p:cNvPr>
          <p:cNvSpPr/>
          <p:nvPr/>
        </p:nvSpPr>
        <p:spPr>
          <a:xfrm>
            <a:off x="0" y="1"/>
            <a:ext cx="9906000" cy="604194"/>
          </a:xfrm>
          <a:prstGeom prst="rect">
            <a:avLst/>
          </a:prstGeom>
          <a:solidFill>
            <a:srgbClr val="0048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6" name="Picture 2" descr="로고] 단국대학교 로고 AI 파일 공유 + png 파일(시그니처,앰블럼,심벌마크) : 네이버 블로그">
            <a:extLst>
              <a:ext uri="{FF2B5EF4-FFF2-40B4-BE49-F238E27FC236}">
                <a16:creationId xmlns:a16="http://schemas.microsoft.com/office/drawing/2014/main" id="{864C1DE0-2311-4DE9-B42B-30EEC8DFA5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09" b="40763"/>
          <a:stretch/>
        </p:blipFill>
        <p:spPr bwMode="auto">
          <a:xfrm>
            <a:off x="-9525" y="518469"/>
            <a:ext cx="3485916" cy="691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C6495992-07F4-43F8-AE81-19DF00A5807F}"/>
              </a:ext>
            </a:extLst>
          </p:cNvPr>
          <p:cNvSpPr/>
          <p:nvPr/>
        </p:nvSpPr>
        <p:spPr>
          <a:xfrm>
            <a:off x="0" y="6239398"/>
            <a:ext cx="9906000" cy="60419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B0548624-DB33-4A96-83B3-D655A6DAC31F}"/>
              </a:ext>
            </a:extLst>
          </p:cNvPr>
          <p:cNvSpPr/>
          <p:nvPr/>
        </p:nvSpPr>
        <p:spPr>
          <a:xfrm>
            <a:off x="0" y="6339531"/>
            <a:ext cx="9906000" cy="51846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15263A-8D1F-4A95-9D1A-F0CA5884BB20}"/>
              </a:ext>
            </a:extLst>
          </p:cNvPr>
          <p:cNvSpPr txBox="1"/>
          <p:nvPr/>
        </p:nvSpPr>
        <p:spPr>
          <a:xfrm>
            <a:off x="0" y="6367014"/>
            <a:ext cx="990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>
                <a:solidFill>
                  <a:schemeClr val="bg1">
                    <a:lumMod val="95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단국대학교 행정법무대학원</a:t>
            </a:r>
          </a:p>
        </p:txBody>
      </p:sp>
    </p:spTree>
    <p:extLst>
      <p:ext uri="{BB962C8B-B14F-4D97-AF65-F5344CB8AC3E}">
        <p14:creationId xmlns:p14="http://schemas.microsoft.com/office/powerpoint/2010/main" val="35074113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4259396"/>
              </p:ext>
            </p:extLst>
          </p:nvPr>
        </p:nvGraphicFramePr>
        <p:xfrm>
          <a:off x="638730" y="2229153"/>
          <a:ext cx="8628539" cy="3967524"/>
        </p:xfrm>
        <a:graphic>
          <a:graphicData uri="http://schemas.openxmlformats.org/drawingml/2006/table">
            <a:tbl>
              <a:tblPr/>
              <a:tblGrid>
                <a:gridCol w="1698236">
                  <a:extLst>
                    <a:ext uri="{9D8B030D-6E8A-4147-A177-3AD203B41FA5}">
                      <a16:colId xmlns:a16="http://schemas.microsoft.com/office/drawing/2014/main" val="459902208"/>
                    </a:ext>
                  </a:extLst>
                </a:gridCol>
                <a:gridCol w="1851881">
                  <a:extLst>
                    <a:ext uri="{9D8B030D-6E8A-4147-A177-3AD203B41FA5}">
                      <a16:colId xmlns:a16="http://schemas.microsoft.com/office/drawing/2014/main" val="2900019727"/>
                    </a:ext>
                  </a:extLst>
                </a:gridCol>
                <a:gridCol w="2487996">
                  <a:extLst>
                    <a:ext uri="{9D8B030D-6E8A-4147-A177-3AD203B41FA5}">
                      <a16:colId xmlns:a16="http://schemas.microsoft.com/office/drawing/2014/main" val="1170358998"/>
                    </a:ext>
                  </a:extLst>
                </a:gridCol>
                <a:gridCol w="2590426">
                  <a:extLst>
                    <a:ext uri="{9D8B030D-6E8A-4147-A177-3AD203B41FA5}">
                      <a16:colId xmlns:a16="http://schemas.microsoft.com/office/drawing/2014/main" val="1021682285"/>
                    </a:ext>
                  </a:extLst>
                </a:gridCol>
              </a:tblGrid>
              <a:tr h="44083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학 과</a:t>
                      </a:r>
                      <a:endParaRPr lang="ko-KR" altLang="en-US" sz="1600" kern="0" spc="0" dirty="0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7907" marR="17907" marT="17907" marB="17907" anchor="ctr">
                    <a:lnL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8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주 임 교 수</a:t>
                      </a:r>
                      <a:endParaRPr lang="ko-KR" altLang="en-US" sz="1600" kern="0" spc="0" dirty="0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7907" marR="17907" marT="17907" marB="17907" anchor="ctr">
                    <a:lnL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8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 화</a:t>
                      </a:r>
                      <a:endParaRPr lang="ko-KR" altLang="en-US" sz="1600" kern="0" spc="0" dirty="0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7907" marR="17907" marT="17907" marB="17907" anchor="ctr">
                    <a:lnL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8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비고</a:t>
                      </a:r>
                      <a:endParaRPr lang="ko-KR" altLang="en-US" sz="1600" kern="0" spc="0" dirty="0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7907" marR="17907" marT="17907" marB="17907" anchor="ctr">
                    <a:lnL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8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6957915"/>
                  </a:ext>
                </a:extLst>
              </a:tr>
              <a:tr h="44083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행 정</a:t>
                      </a:r>
                    </a:p>
                  </a:txBody>
                  <a:tcPr marL="17907" marR="17907" marT="17907" marB="17907" anchor="ctr">
                    <a:lnL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방민석</a:t>
                      </a:r>
                    </a:p>
                  </a:txBody>
                  <a:tcPr marL="17907" marR="17907" marT="17907" marB="17907" anchor="ctr">
                    <a:lnL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☏ 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031-8005-3868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7907" marR="17907" marT="17907" marB="17907" anchor="ctr">
                    <a:lnL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7907" marR="17907" marT="17907" marB="17907" anchor="ctr">
                    <a:lnL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012491"/>
                  </a:ext>
                </a:extLst>
              </a:tr>
              <a:tr h="44083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사회복지</a:t>
                      </a:r>
                    </a:p>
                  </a:txBody>
                  <a:tcPr marL="17907" marR="17907" marT="17907" marB="17907" anchor="ctr">
                    <a:lnL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최정숙</a:t>
                      </a:r>
                    </a:p>
                  </a:txBody>
                  <a:tcPr marL="17907" marR="17907" marT="17907" marB="17907" anchor="ctr">
                    <a:lnL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☏ 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031) 8005-3869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7907" marR="17907" marT="17907" marB="17907" anchor="ctr">
                    <a:lnL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7907" marR="17907" marT="17907" marB="17907" anchor="ctr">
                    <a:lnL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4185729"/>
                  </a:ext>
                </a:extLst>
              </a:tr>
              <a:tr h="44083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보건행정</a:t>
                      </a:r>
                    </a:p>
                  </a:txBody>
                  <a:tcPr marL="17907" marR="17907" marT="17907" marB="17907" anchor="ctr">
                    <a:lnL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권호장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7907" marR="17907" marT="17907" marB="17907" anchor="ctr">
                    <a:lnL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☏ 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041) 550-3879(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천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17907" marR="17907" marT="17907" marB="17907" anchor="ctr">
                    <a:lnL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7907" marR="17907" marT="17907" marB="17907" anchor="ctr">
                    <a:lnL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7775288"/>
                  </a:ext>
                </a:extLst>
              </a:tr>
              <a:tr h="44083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노 동 법</a:t>
                      </a:r>
                    </a:p>
                  </a:txBody>
                  <a:tcPr marL="17907" marR="17907" marT="17907" marB="17907" anchor="ctr">
                    <a:lnL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최미나</a:t>
                      </a:r>
                    </a:p>
                  </a:txBody>
                  <a:tcPr marL="17907" marR="17907" marT="17907" marB="17907" anchor="ctr">
                    <a:lnL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☏ 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031)-8005-3951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7907" marR="17907" marT="17907" marB="17907" anchor="ctr">
                    <a:lnL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7907" marR="17907" marT="17907" marB="17907" anchor="ctr">
                    <a:lnL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0150601"/>
                  </a:ext>
                </a:extLst>
              </a:tr>
              <a:tr h="44083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부동산법</a:t>
                      </a:r>
                    </a:p>
                  </a:txBody>
                  <a:tcPr marL="17907" marR="17907" marT="17907" marB="17907" anchor="ctr">
                    <a:lnL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김용호</a:t>
                      </a:r>
                    </a:p>
                  </a:txBody>
                  <a:tcPr marL="17907" marR="17907" marT="17907" marB="17907" anchor="ctr">
                    <a:lnL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☏ 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031) 8005-2665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7907" marR="17907" marT="17907" marB="17907" anchor="ctr">
                    <a:lnL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7907" marR="17907" marT="17907" marB="17907" anchor="ctr">
                    <a:lnL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906502"/>
                  </a:ext>
                </a:extLst>
              </a:tr>
              <a:tr h="44083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가족상담</a:t>
                      </a:r>
                    </a:p>
                  </a:txBody>
                  <a:tcPr marL="17907" marR="17907" marT="17907" marB="17907" anchor="ctr">
                    <a:lnL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전혜성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7907" marR="17907" marT="17907" marB="17907" anchor="ctr">
                    <a:lnL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☏ 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031) 8005-3862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7907" marR="17907" marT="17907" marB="17907" anchor="ctr">
                    <a:lnL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7907" marR="17907" marT="17907" marB="17907" anchor="ctr">
                    <a:lnL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2444753"/>
                  </a:ext>
                </a:extLst>
              </a:tr>
              <a:tr h="44083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융합보안</a:t>
                      </a:r>
                    </a:p>
                  </a:txBody>
                  <a:tcPr marL="17907" marR="17907" marT="17907" marB="17907" anchor="ctr">
                    <a:lnL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이환수</a:t>
                      </a:r>
                    </a:p>
                  </a:txBody>
                  <a:tcPr marL="17907" marR="17907" marT="17907" marB="17907" anchor="ctr">
                    <a:lnL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☏ 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031) 8005-3959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7907" marR="17907" marT="17907" marB="17907" anchor="ctr">
                    <a:lnL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7907" marR="17907" marT="17907" marB="17907" anchor="ctr">
                    <a:lnL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8990750"/>
                  </a:ext>
                </a:extLst>
              </a:tr>
              <a:tr h="44083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탄소중립</a:t>
                      </a:r>
                    </a:p>
                  </a:txBody>
                  <a:tcPr marL="17907" marR="17907" marT="17907" marB="17907" anchor="ctr">
                    <a:lnL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하미나</a:t>
                      </a:r>
                    </a:p>
                  </a:txBody>
                  <a:tcPr marL="17907" marR="17907" marT="17907" marB="17907" anchor="ctr">
                    <a:lnL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☏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041) 550-3854(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천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7907" marR="17907" marT="17907" marB="17907" anchor="ctr">
                    <a:lnL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7907" marR="17907" marT="17907" marB="17907" anchor="ctr">
                    <a:lnL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057384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38730" y="1124579"/>
            <a:ext cx="354937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▢</a:t>
            </a:r>
            <a:r>
              <a:rPr lang="ko-KR" altLang="en-US" sz="20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 대학원장 </a:t>
            </a:r>
            <a:r>
              <a:rPr lang="en-US" altLang="ko-KR" sz="20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: </a:t>
            </a:r>
            <a:r>
              <a:rPr lang="ko-KR" altLang="en-US" sz="20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송 동 수 </a:t>
            </a:r>
            <a:r>
              <a:rPr lang="en-US" altLang="ko-KR" sz="20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(</a:t>
            </a:r>
            <a:r>
              <a:rPr lang="ko-KR" altLang="en-US" sz="20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법학박사</a:t>
            </a:r>
            <a:r>
              <a:rPr lang="en-US" altLang="ko-KR" sz="20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)</a:t>
            </a:r>
            <a:endParaRPr lang="ko-KR" altLang="en-US" sz="2000" dirty="0"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  <a:p>
            <a:endParaRPr lang="en-US" altLang="ko-KR" sz="1000" dirty="0"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  <a:p>
            <a:r>
              <a:rPr lang="ko-KR" altLang="en-US" sz="28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▢ </a:t>
            </a:r>
            <a:r>
              <a:rPr lang="ko-KR" altLang="en-US" sz="20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학과별 주임교수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9A6961E1-6C8E-44A8-BA5F-DFC943C2C59A}"/>
              </a:ext>
            </a:extLst>
          </p:cNvPr>
          <p:cNvSpPr/>
          <p:nvPr/>
        </p:nvSpPr>
        <p:spPr>
          <a:xfrm>
            <a:off x="0" y="1"/>
            <a:ext cx="9906000" cy="518469"/>
          </a:xfrm>
          <a:prstGeom prst="rect">
            <a:avLst/>
          </a:prstGeom>
          <a:solidFill>
            <a:srgbClr val="0048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Picture 2" descr="로고] 단국대학교 로고 AI 파일 공유 + png 파일(시그니처,앰블럼,심벌마크) : 네이버 블로그">
            <a:extLst>
              <a:ext uri="{FF2B5EF4-FFF2-40B4-BE49-F238E27FC236}">
                <a16:creationId xmlns:a16="http://schemas.microsoft.com/office/drawing/2014/main" id="{106F9D51-6449-4D17-B2C3-8911B47485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09" b="40763"/>
          <a:stretch/>
        </p:blipFill>
        <p:spPr bwMode="auto">
          <a:xfrm>
            <a:off x="-9525" y="459747"/>
            <a:ext cx="2417165" cy="47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이등변 삼각형 5">
            <a:extLst>
              <a:ext uri="{FF2B5EF4-FFF2-40B4-BE49-F238E27FC236}">
                <a16:creationId xmlns:a16="http://schemas.microsoft.com/office/drawing/2014/main" id="{89E670B9-D8DA-42BC-B9BE-C67ADA4EF830}"/>
              </a:ext>
            </a:extLst>
          </p:cNvPr>
          <p:cNvSpPr/>
          <p:nvPr/>
        </p:nvSpPr>
        <p:spPr>
          <a:xfrm>
            <a:off x="5862035" y="351851"/>
            <a:ext cx="266700" cy="18509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이등변 삼각형 9">
            <a:extLst>
              <a:ext uri="{FF2B5EF4-FFF2-40B4-BE49-F238E27FC236}">
                <a16:creationId xmlns:a16="http://schemas.microsoft.com/office/drawing/2014/main" id="{ED8C20CC-05F6-461B-9844-E739623CE7CA}"/>
              </a:ext>
            </a:extLst>
          </p:cNvPr>
          <p:cNvSpPr/>
          <p:nvPr/>
        </p:nvSpPr>
        <p:spPr>
          <a:xfrm>
            <a:off x="6578926" y="341815"/>
            <a:ext cx="266700" cy="18509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이등변 삼각형 10">
            <a:extLst>
              <a:ext uri="{FF2B5EF4-FFF2-40B4-BE49-F238E27FC236}">
                <a16:creationId xmlns:a16="http://schemas.microsoft.com/office/drawing/2014/main" id="{77D96A4C-AAF4-4535-81D5-2BB729B0C3E8}"/>
              </a:ext>
            </a:extLst>
          </p:cNvPr>
          <p:cNvSpPr/>
          <p:nvPr/>
        </p:nvSpPr>
        <p:spPr>
          <a:xfrm>
            <a:off x="7295817" y="339621"/>
            <a:ext cx="266700" cy="18509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이등변 삼각형 11">
            <a:extLst>
              <a:ext uri="{FF2B5EF4-FFF2-40B4-BE49-F238E27FC236}">
                <a16:creationId xmlns:a16="http://schemas.microsoft.com/office/drawing/2014/main" id="{9A5C6473-C4A0-40CF-9077-1850B7EAAEBA}"/>
              </a:ext>
            </a:extLst>
          </p:cNvPr>
          <p:cNvSpPr/>
          <p:nvPr/>
        </p:nvSpPr>
        <p:spPr>
          <a:xfrm>
            <a:off x="8012708" y="339621"/>
            <a:ext cx="266700" cy="18509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B491C0-7E7A-42DA-BC49-3717FF7D2A1A}"/>
              </a:ext>
            </a:extLst>
          </p:cNvPr>
          <p:cNvSpPr txBox="1"/>
          <p:nvPr/>
        </p:nvSpPr>
        <p:spPr>
          <a:xfrm>
            <a:off x="5828698" y="0"/>
            <a:ext cx="300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1</a:t>
            </a:r>
            <a:endParaRPr lang="ko-KR" altLang="en-US" sz="2000" dirty="0">
              <a:solidFill>
                <a:schemeClr val="bg1"/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EEC01B2-805D-469D-BE48-9C6A83E37D80}"/>
              </a:ext>
            </a:extLst>
          </p:cNvPr>
          <p:cNvSpPr txBox="1"/>
          <p:nvPr/>
        </p:nvSpPr>
        <p:spPr>
          <a:xfrm>
            <a:off x="6545588" y="0"/>
            <a:ext cx="300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chemeClr val="bg2">
                    <a:lumMod val="50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2</a:t>
            </a:r>
            <a:endParaRPr lang="ko-KR" altLang="en-US" sz="2000" dirty="0">
              <a:solidFill>
                <a:schemeClr val="bg2">
                  <a:lumMod val="50000"/>
                </a:schemeClr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2200D37-D1BD-4A81-B17F-DCB4986E6CBA}"/>
              </a:ext>
            </a:extLst>
          </p:cNvPr>
          <p:cNvSpPr txBox="1"/>
          <p:nvPr/>
        </p:nvSpPr>
        <p:spPr>
          <a:xfrm>
            <a:off x="7262479" y="0"/>
            <a:ext cx="300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chemeClr val="bg2">
                    <a:lumMod val="50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3</a:t>
            </a:r>
            <a:endParaRPr lang="ko-KR" altLang="en-US" sz="2000" dirty="0">
              <a:solidFill>
                <a:schemeClr val="bg2">
                  <a:lumMod val="50000"/>
                </a:schemeClr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D9C505E-9C5D-4FCB-9F4C-D86B662509E4}"/>
              </a:ext>
            </a:extLst>
          </p:cNvPr>
          <p:cNvSpPr txBox="1"/>
          <p:nvPr/>
        </p:nvSpPr>
        <p:spPr>
          <a:xfrm>
            <a:off x="7979370" y="0"/>
            <a:ext cx="300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chemeClr val="bg2">
                    <a:lumMod val="50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4</a:t>
            </a:r>
            <a:endParaRPr lang="ko-KR" altLang="en-US" sz="2000" dirty="0">
              <a:solidFill>
                <a:schemeClr val="bg2">
                  <a:lumMod val="50000"/>
                </a:schemeClr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17" name="이등변 삼각형 16">
            <a:extLst>
              <a:ext uri="{FF2B5EF4-FFF2-40B4-BE49-F238E27FC236}">
                <a16:creationId xmlns:a16="http://schemas.microsoft.com/office/drawing/2014/main" id="{D5A670B8-DECC-4E05-AD01-C93A9CAF87FB}"/>
              </a:ext>
            </a:extLst>
          </p:cNvPr>
          <p:cNvSpPr/>
          <p:nvPr/>
        </p:nvSpPr>
        <p:spPr>
          <a:xfrm>
            <a:off x="8762937" y="346807"/>
            <a:ext cx="266700" cy="18509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이등변 삼각형 17">
            <a:extLst>
              <a:ext uri="{FF2B5EF4-FFF2-40B4-BE49-F238E27FC236}">
                <a16:creationId xmlns:a16="http://schemas.microsoft.com/office/drawing/2014/main" id="{1173F4BC-6915-4914-8880-B6C20E66608E}"/>
              </a:ext>
            </a:extLst>
          </p:cNvPr>
          <p:cNvSpPr/>
          <p:nvPr/>
        </p:nvSpPr>
        <p:spPr>
          <a:xfrm>
            <a:off x="9479828" y="339621"/>
            <a:ext cx="266700" cy="18509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4F6994F-1E62-4E0C-B8CA-DBB8E4689AB6}"/>
              </a:ext>
            </a:extLst>
          </p:cNvPr>
          <p:cNvSpPr txBox="1"/>
          <p:nvPr/>
        </p:nvSpPr>
        <p:spPr>
          <a:xfrm>
            <a:off x="8729599" y="0"/>
            <a:ext cx="300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chemeClr val="bg2">
                    <a:lumMod val="50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5</a:t>
            </a:r>
            <a:endParaRPr lang="ko-KR" altLang="en-US" sz="2000" dirty="0">
              <a:solidFill>
                <a:schemeClr val="bg2">
                  <a:lumMod val="50000"/>
                </a:schemeClr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343DA30-56C4-4E05-B6FF-1422456D1282}"/>
              </a:ext>
            </a:extLst>
          </p:cNvPr>
          <p:cNvSpPr txBox="1"/>
          <p:nvPr/>
        </p:nvSpPr>
        <p:spPr>
          <a:xfrm>
            <a:off x="9446490" y="0"/>
            <a:ext cx="300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chemeClr val="bg2">
                    <a:lumMod val="50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6</a:t>
            </a:r>
            <a:endParaRPr lang="ko-KR" altLang="en-US" sz="2000" dirty="0">
              <a:solidFill>
                <a:schemeClr val="bg2">
                  <a:lumMod val="50000"/>
                </a:schemeClr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7737D74-54E4-4BA8-85E6-62A3D8B0D57F}"/>
              </a:ext>
            </a:extLst>
          </p:cNvPr>
          <p:cNvSpPr txBox="1"/>
          <p:nvPr/>
        </p:nvSpPr>
        <p:spPr>
          <a:xfrm>
            <a:off x="159472" y="26872"/>
            <a:ext cx="5543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&lt;</a:t>
            </a:r>
            <a:r>
              <a:rPr lang="ko-KR" altLang="en-US" sz="2400" dirty="0">
                <a:solidFill>
                  <a:schemeClr val="bg1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대학원장 및 학과주임교수</a:t>
            </a:r>
            <a:r>
              <a:rPr lang="en-US" altLang="ko-KR" sz="2400" dirty="0">
                <a:solidFill>
                  <a:schemeClr val="bg1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&gt;</a:t>
            </a:r>
            <a:endParaRPr lang="ko-KR" altLang="en-US" sz="2400" dirty="0">
              <a:solidFill>
                <a:schemeClr val="bg1"/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F4CC4B46-ADC2-4DDC-A0CE-1E701AC5EC45}"/>
              </a:ext>
            </a:extLst>
          </p:cNvPr>
          <p:cNvSpPr/>
          <p:nvPr/>
        </p:nvSpPr>
        <p:spPr>
          <a:xfrm>
            <a:off x="0" y="6325122"/>
            <a:ext cx="9906000" cy="51846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CB10C29F-F249-422E-B242-53412BB69C40}"/>
              </a:ext>
            </a:extLst>
          </p:cNvPr>
          <p:cNvSpPr/>
          <p:nvPr/>
        </p:nvSpPr>
        <p:spPr>
          <a:xfrm>
            <a:off x="0" y="6398253"/>
            <a:ext cx="9906000" cy="45974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14165E2-A0EF-439D-9F5D-8227A20ADCEB}"/>
              </a:ext>
            </a:extLst>
          </p:cNvPr>
          <p:cNvSpPr txBox="1"/>
          <p:nvPr/>
        </p:nvSpPr>
        <p:spPr>
          <a:xfrm>
            <a:off x="0" y="6434126"/>
            <a:ext cx="990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solidFill>
                  <a:schemeClr val="bg1">
                    <a:lumMod val="95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2023</a:t>
            </a:r>
            <a:r>
              <a:rPr lang="ko-KR" altLang="en-US" sz="2000" dirty="0">
                <a:solidFill>
                  <a:schemeClr val="bg1">
                    <a:lumMod val="95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학년도 후기 행정법무대학원 </a:t>
            </a:r>
            <a:r>
              <a:rPr lang="ko-KR" altLang="en-US" sz="2000" dirty="0" err="1">
                <a:solidFill>
                  <a:schemeClr val="bg1">
                    <a:lumMod val="95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교학안내</a:t>
            </a:r>
            <a:endParaRPr lang="ko-KR" altLang="en-US" sz="2000" dirty="0">
              <a:solidFill>
                <a:schemeClr val="bg1">
                  <a:lumMod val="95000"/>
                </a:schemeClr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13" name="타원 12">
            <a:extLst>
              <a:ext uri="{FF2B5EF4-FFF2-40B4-BE49-F238E27FC236}">
                <a16:creationId xmlns:a16="http://schemas.microsoft.com/office/drawing/2014/main" id="{B800E325-503A-4A2D-ABAC-8AC03B47DD8A}"/>
              </a:ext>
            </a:extLst>
          </p:cNvPr>
          <p:cNvSpPr/>
          <p:nvPr/>
        </p:nvSpPr>
        <p:spPr>
          <a:xfrm>
            <a:off x="9029637" y="676341"/>
            <a:ext cx="716891" cy="697441"/>
          </a:xfrm>
          <a:prstGeom prst="ellipse">
            <a:avLst/>
          </a:prstGeom>
          <a:noFill/>
          <a:ln w="25400">
            <a:solidFill>
              <a:srgbClr val="0048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600" dirty="0">
                <a:solidFill>
                  <a:schemeClr val="tx1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P.3</a:t>
            </a:r>
            <a:endParaRPr lang="ko-KR" altLang="en-US" sz="1600" dirty="0">
              <a:solidFill>
                <a:schemeClr val="tx1"/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876320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로고] 단국대학교 로고 AI 파일 공유 + png 파일(시그니처,앰블럼,심벌마크) : 네이버 블로그">
            <a:extLst>
              <a:ext uri="{FF2B5EF4-FFF2-40B4-BE49-F238E27FC236}">
                <a16:creationId xmlns:a16="http://schemas.microsoft.com/office/drawing/2014/main" id="{864C1DE0-2311-4DE9-B42B-30EEC8DFA5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09" b="40763"/>
          <a:stretch/>
        </p:blipFill>
        <p:spPr bwMode="auto">
          <a:xfrm>
            <a:off x="-9525" y="593970"/>
            <a:ext cx="3485916" cy="691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내용 개체 틀 2">
            <a:extLst>
              <a:ext uri="{FF2B5EF4-FFF2-40B4-BE49-F238E27FC236}">
                <a16:creationId xmlns:a16="http://schemas.microsoft.com/office/drawing/2014/main" id="{64F1CC02-EE8F-4A00-AA01-43009D005B3C}"/>
              </a:ext>
            </a:extLst>
          </p:cNvPr>
          <p:cNvSpPr txBox="1">
            <a:spLocks/>
          </p:cNvSpPr>
          <p:nvPr/>
        </p:nvSpPr>
        <p:spPr>
          <a:xfrm>
            <a:off x="1" y="2359884"/>
            <a:ext cx="4874003" cy="33975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ko-KR" altLang="en-US" b="1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 행정학과 </a:t>
            </a:r>
            <a:r>
              <a:rPr lang="ko-KR" altLang="en-US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 </a:t>
            </a:r>
            <a:endParaRPr lang="en-US" altLang="ko-KR" dirty="0"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  <a:p>
            <a:pPr algn="r"/>
            <a:r>
              <a:rPr lang="ko-KR" altLang="en-US" b="1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사회복지학과</a:t>
            </a:r>
            <a:r>
              <a:rPr lang="ko-KR" altLang="en-US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 </a:t>
            </a:r>
            <a:endParaRPr lang="en-US" altLang="ko-KR" dirty="0"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  <a:p>
            <a:pPr algn="r"/>
            <a:r>
              <a:rPr lang="ko-KR" altLang="en-US" b="1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보건행정학과 </a:t>
            </a:r>
            <a:endParaRPr lang="en-US" altLang="ko-KR" b="1" dirty="0"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  <a:p>
            <a:pPr algn="r"/>
            <a:r>
              <a:rPr lang="ko-KR" altLang="en-US" b="1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노동법학과 </a:t>
            </a:r>
            <a:endParaRPr lang="en-US" altLang="ko-KR" b="1" dirty="0"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  <a:p>
            <a:pPr algn="r"/>
            <a:r>
              <a:rPr lang="ko-KR" altLang="en-US" b="1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부동산법학과</a:t>
            </a:r>
            <a:r>
              <a:rPr lang="ko-KR" altLang="en-US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 </a:t>
            </a:r>
            <a:endParaRPr lang="en-US" altLang="ko-KR" dirty="0"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  <a:p>
            <a:pPr algn="r"/>
            <a:r>
              <a:rPr lang="ko-KR" altLang="en-US" b="1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가족상담학과 </a:t>
            </a:r>
            <a:endParaRPr lang="en-US" altLang="ko-KR" b="1" dirty="0"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  <a:p>
            <a:pPr algn="r"/>
            <a:r>
              <a:rPr lang="ko-KR" altLang="en-US" b="1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융합보안학과 </a:t>
            </a:r>
            <a:endParaRPr lang="en-US" altLang="ko-KR" b="1" dirty="0"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  <a:p>
            <a:pPr algn="r"/>
            <a:r>
              <a:rPr lang="ko-KR" altLang="en-US" b="1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탄소중립학과</a:t>
            </a:r>
            <a:endParaRPr lang="ko-KR" altLang="en-US" dirty="0"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7" name="순서도: 처리 6">
            <a:extLst>
              <a:ext uri="{FF2B5EF4-FFF2-40B4-BE49-F238E27FC236}">
                <a16:creationId xmlns:a16="http://schemas.microsoft.com/office/drawing/2014/main" id="{0025F148-779A-475F-9BBC-13B640449ECD}"/>
              </a:ext>
            </a:extLst>
          </p:cNvPr>
          <p:cNvSpPr/>
          <p:nvPr/>
        </p:nvSpPr>
        <p:spPr>
          <a:xfrm>
            <a:off x="-9525" y="1251619"/>
            <a:ext cx="9906000" cy="816516"/>
          </a:xfrm>
          <a:prstGeom prst="flowChartProcess">
            <a:avLst/>
          </a:prstGeom>
          <a:solidFill>
            <a:srgbClr val="0048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altLang="ko-KR" sz="48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&lt;</a:t>
            </a:r>
            <a:r>
              <a:rPr lang="ko-KR" altLang="en-US" sz="48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과별 모임 장소</a:t>
            </a:r>
            <a:r>
              <a:rPr lang="en-US" altLang="ko-KR" sz="48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&gt;</a:t>
            </a:r>
            <a:endParaRPr lang="ko-KR" altLang="en-US" sz="4800" dirty="0"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8" name="내용 개체 틀 2">
            <a:extLst>
              <a:ext uri="{FF2B5EF4-FFF2-40B4-BE49-F238E27FC236}">
                <a16:creationId xmlns:a16="http://schemas.microsoft.com/office/drawing/2014/main" id="{BD229898-A6A7-43C7-AA2B-6C037C50A4B4}"/>
              </a:ext>
            </a:extLst>
          </p:cNvPr>
          <p:cNvSpPr txBox="1">
            <a:spLocks/>
          </p:cNvSpPr>
          <p:nvPr/>
        </p:nvSpPr>
        <p:spPr>
          <a:xfrm>
            <a:off x="5019654" y="2359884"/>
            <a:ext cx="4876822" cy="33975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대학원동 </a:t>
            </a:r>
            <a:r>
              <a:rPr lang="en-US" altLang="ko-KR" b="1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306</a:t>
            </a:r>
            <a:r>
              <a:rPr lang="ko-KR" altLang="en-US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호</a:t>
            </a:r>
            <a:endParaRPr lang="en-US" altLang="ko-KR" dirty="0"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  <a:p>
            <a:pPr algn="l"/>
            <a:r>
              <a:rPr lang="ko-KR" altLang="en-US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대학원동 </a:t>
            </a:r>
            <a:r>
              <a:rPr lang="en-US" altLang="ko-KR" b="1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310</a:t>
            </a:r>
            <a:r>
              <a:rPr lang="ko-KR" altLang="en-US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호</a:t>
            </a:r>
            <a:endParaRPr lang="en-US" altLang="ko-KR" dirty="0"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  <a:p>
            <a:pPr algn="l"/>
            <a:r>
              <a:rPr lang="ko-KR" altLang="en-US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대학원동 </a:t>
            </a:r>
            <a:r>
              <a:rPr lang="en-US" altLang="ko-KR" b="1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307</a:t>
            </a:r>
            <a:r>
              <a:rPr lang="ko-KR" altLang="en-US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호</a:t>
            </a:r>
            <a:endParaRPr lang="en-US" altLang="ko-KR" dirty="0"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  <a:p>
            <a:pPr algn="l"/>
            <a:r>
              <a:rPr lang="ko-KR" altLang="en-US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대학원동 </a:t>
            </a:r>
            <a:r>
              <a:rPr lang="en-US" altLang="ko-KR" b="1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305</a:t>
            </a:r>
            <a:r>
              <a:rPr lang="ko-KR" altLang="en-US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호</a:t>
            </a:r>
            <a:endParaRPr lang="en-US" altLang="ko-KR" dirty="0"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  <a:p>
            <a:pPr algn="l"/>
            <a:r>
              <a:rPr lang="ko-KR" altLang="en-US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대학원동 </a:t>
            </a:r>
            <a:r>
              <a:rPr lang="en-US" altLang="ko-KR" b="1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205</a:t>
            </a:r>
            <a:r>
              <a:rPr lang="ko-KR" altLang="en-US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호</a:t>
            </a:r>
            <a:endParaRPr lang="en-US" altLang="ko-KR" dirty="0"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  <a:p>
            <a:pPr algn="l"/>
            <a:r>
              <a:rPr lang="ko-KR" altLang="en-US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대학원동 </a:t>
            </a:r>
            <a:r>
              <a:rPr lang="en-US" altLang="ko-KR" b="1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319</a:t>
            </a:r>
            <a:r>
              <a:rPr lang="ko-KR" altLang="en-US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호</a:t>
            </a:r>
            <a:endParaRPr lang="en-US" altLang="ko-KR" dirty="0"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  <a:p>
            <a:pPr algn="l"/>
            <a:r>
              <a:rPr lang="ko-KR" altLang="en-US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대학원동 </a:t>
            </a:r>
            <a:r>
              <a:rPr lang="en-US" altLang="ko-KR" b="1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309</a:t>
            </a:r>
            <a:r>
              <a:rPr lang="ko-KR" altLang="en-US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호</a:t>
            </a:r>
            <a:endParaRPr lang="en-US" altLang="ko-KR" dirty="0"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  <a:p>
            <a:pPr algn="l"/>
            <a:r>
              <a:rPr lang="ko-KR" altLang="en-US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대학원동 </a:t>
            </a:r>
            <a:r>
              <a:rPr lang="en-US" altLang="ko-KR" b="1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206</a:t>
            </a:r>
            <a:r>
              <a:rPr lang="ko-KR" altLang="en-US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호</a:t>
            </a:r>
            <a:endParaRPr lang="en-US" altLang="ko-KR" dirty="0"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  <a:p>
            <a:pPr algn="l"/>
            <a:endParaRPr lang="ko-KR" altLang="en-US" dirty="0"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59C5D21C-C7E8-4DAA-AC22-75E095D3E433}"/>
              </a:ext>
            </a:extLst>
          </p:cNvPr>
          <p:cNvCxnSpPr/>
          <p:nvPr/>
        </p:nvCxnSpPr>
        <p:spPr>
          <a:xfrm>
            <a:off x="4943478" y="2337295"/>
            <a:ext cx="9522" cy="3252351"/>
          </a:xfrm>
          <a:prstGeom prst="line">
            <a:avLst/>
          </a:prstGeom>
          <a:ln w="444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C1CDD88A-FFAE-4F50-BD12-428EF7F6D895}"/>
              </a:ext>
            </a:extLst>
          </p:cNvPr>
          <p:cNvSpPr/>
          <p:nvPr/>
        </p:nvSpPr>
        <p:spPr>
          <a:xfrm>
            <a:off x="0" y="6239398"/>
            <a:ext cx="9906000" cy="60419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F5B43711-19DE-47D0-9C3F-496D6016955F}"/>
              </a:ext>
            </a:extLst>
          </p:cNvPr>
          <p:cNvSpPr/>
          <p:nvPr/>
        </p:nvSpPr>
        <p:spPr>
          <a:xfrm>
            <a:off x="0" y="6339531"/>
            <a:ext cx="9906000" cy="51846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B3FEEF5-191A-4AE3-ADF0-636C242F90A7}"/>
              </a:ext>
            </a:extLst>
          </p:cNvPr>
          <p:cNvSpPr txBox="1"/>
          <p:nvPr/>
        </p:nvSpPr>
        <p:spPr>
          <a:xfrm>
            <a:off x="0" y="6367014"/>
            <a:ext cx="990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>
                <a:solidFill>
                  <a:schemeClr val="bg1">
                    <a:lumMod val="95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단국대학교 행정법무대학원</a:t>
            </a:r>
          </a:p>
        </p:txBody>
      </p:sp>
    </p:spTree>
    <p:extLst>
      <p:ext uri="{BB962C8B-B14F-4D97-AF65-F5344CB8AC3E}">
        <p14:creationId xmlns:p14="http://schemas.microsoft.com/office/powerpoint/2010/main" val="13253768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순서도: 처리 3">
            <a:extLst>
              <a:ext uri="{FF2B5EF4-FFF2-40B4-BE49-F238E27FC236}">
                <a16:creationId xmlns:a16="http://schemas.microsoft.com/office/drawing/2014/main" id="{17CB7398-67B7-48A0-B148-BB2707241DC3}"/>
              </a:ext>
            </a:extLst>
          </p:cNvPr>
          <p:cNvSpPr/>
          <p:nvPr/>
        </p:nvSpPr>
        <p:spPr>
          <a:xfrm>
            <a:off x="0" y="2612484"/>
            <a:ext cx="9906000" cy="816516"/>
          </a:xfrm>
          <a:prstGeom prst="flowChartProcess">
            <a:avLst/>
          </a:prstGeom>
          <a:solidFill>
            <a:srgbClr val="0048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altLang="ko-KR" sz="48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&lt;</a:t>
            </a:r>
            <a:r>
              <a:rPr lang="ko-KR" altLang="en-US" sz="48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주요 학사 내용</a:t>
            </a:r>
            <a:r>
              <a:rPr lang="en-US" altLang="ko-KR" sz="48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&gt;</a:t>
            </a:r>
            <a:endParaRPr lang="ko-KR" altLang="en-US" sz="4800" dirty="0"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506989CC-95FB-4EA4-ACFB-9EE17BFFF2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258" y="2074407"/>
            <a:ext cx="817559" cy="81035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C5C5FD2-6FEA-401B-ACA3-494248C334FE}"/>
              </a:ext>
            </a:extLst>
          </p:cNvPr>
          <p:cNvSpPr txBox="1"/>
          <p:nvPr/>
        </p:nvSpPr>
        <p:spPr>
          <a:xfrm>
            <a:off x="0" y="3520633"/>
            <a:ext cx="990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err="1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교학</a:t>
            </a:r>
            <a:r>
              <a:rPr lang="ko-KR" altLang="en-US" sz="20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 안내책자</a:t>
            </a:r>
            <a:r>
              <a:rPr lang="en-US" altLang="ko-KR" sz="20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 P.5~P.8</a:t>
            </a:r>
            <a:endParaRPr lang="ko-KR" altLang="en-US" sz="2000" dirty="0"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62A158BC-53FA-4DC3-A3B2-4A1218BD2DD0}"/>
              </a:ext>
            </a:extLst>
          </p:cNvPr>
          <p:cNvSpPr/>
          <p:nvPr/>
        </p:nvSpPr>
        <p:spPr>
          <a:xfrm>
            <a:off x="0" y="6325122"/>
            <a:ext cx="9906000" cy="51846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677B2FD7-C193-4EBB-A987-10C9971D1F1C}"/>
              </a:ext>
            </a:extLst>
          </p:cNvPr>
          <p:cNvSpPr/>
          <p:nvPr/>
        </p:nvSpPr>
        <p:spPr>
          <a:xfrm>
            <a:off x="0" y="6398253"/>
            <a:ext cx="9906000" cy="45974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1246BB-5491-4812-AD8A-4C75A9F8462D}"/>
              </a:ext>
            </a:extLst>
          </p:cNvPr>
          <p:cNvSpPr txBox="1"/>
          <p:nvPr/>
        </p:nvSpPr>
        <p:spPr>
          <a:xfrm>
            <a:off x="0" y="6434126"/>
            <a:ext cx="990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solidFill>
                  <a:schemeClr val="bg1">
                    <a:lumMod val="95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2023</a:t>
            </a:r>
            <a:r>
              <a:rPr lang="ko-KR" altLang="en-US" sz="2000" dirty="0">
                <a:solidFill>
                  <a:schemeClr val="bg1">
                    <a:lumMod val="95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학년도 후기 행정법무대학원 </a:t>
            </a:r>
            <a:r>
              <a:rPr lang="ko-KR" altLang="en-US" sz="2000" dirty="0" err="1">
                <a:solidFill>
                  <a:schemeClr val="bg1">
                    <a:lumMod val="95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교학안내</a:t>
            </a:r>
            <a:endParaRPr lang="ko-KR" altLang="en-US" sz="2000" dirty="0">
              <a:solidFill>
                <a:schemeClr val="bg1">
                  <a:lumMod val="95000"/>
                </a:schemeClr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2A55A0-9C43-4706-82DD-F9578ABE346A}"/>
              </a:ext>
            </a:extLst>
          </p:cNvPr>
          <p:cNvSpPr txBox="1"/>
          <p:nvPr/>
        </p:nvSpPr>
        <p:spPr>
          <a:xfrm>
            <a:off x="8640658" y="5437289"/>
            <a:ext cx="18204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600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2.</a:t>
            </a:r>
            <a:endParaRPr lang="ko-KR" altLang="en-US" sz="9600" dirty="0"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pic>
        <p:nvPicPr>
          <p:cNvPr id="13" name="Picture 2" descr="로고] 단국대학교 로고 AI 파일 공유 + png 파일(시그니처,앰블럼,심벌마크) : 네이버 블로그">
            <a:extLst>
              <a:ext uri="{FF2B5EF4-FFF2-40B4-BE49-F238E27FC236}">
                <a16:creationId xmlns:a16="http://schemas.microsoft.com/office/drawing/2014/main" id="{472654B4-1892-4E59-84CF-121A5BCBA5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09" b="40763"/>
          <a:stretch/>
        </p:blipFill>
        <p:spPr bwMode="auto">
          <a:xfrm>
            <a:off x="0" y="23764"/>
            <a:ext cx="2417165" cy="47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88009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5137" y="1207129"/>
            <a:ext cx="9309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▢ 이수학점</a:t>
            </a:r>
            <a:endParaRPr lang="en-US" altLang="ko-KR" sz="3200" dirty="0"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  <a:p>
            <a:r>
              <a:rPr lang="en-US" altLang="ko-KR" sz="16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     (</a:t>
            </a:r>
            <a:r>
              <a:rPr lang="ko-KR" altLang="en-US" sz="16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행정학과</a:t>
            </a:r>
            <a:r>
              <a:rPr lang="en-US" altLang="ko-KR" sz="16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, </a:t>
            </a:r>
            <a:r>
              <a:rPr lang="ko-KR" altLang="en-US" sz="16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보건행정학과</a:t>
            </a:r>
            <a:r>
              <a:rPr lang="en-US" altLang="ko-KR" sz="16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, </a:t>
            </a:r>
            <a:r>
              <a:rPr lang="ko-KR" altLang="en-US" sz="1600" dirty="0" err="1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노동법학과</a:t>
            </a:r>
            <a:r>
              <a:rPr lang="en-US" altLang="ko-KR" sz="16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, </a:t>
            </a:r>
            <a:r>
              <a:rPr lang="ko-KR" altLang="en-US" sz="16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부동산법학과</a:t>
            </a:r>
            <a:r>
              <a:rPr lang="en-US" altLang="ko-KR" sz="16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, </a:t>
            </a:r>
            <a:r>
              <a:rPr lang="ko-KR" altLang="en-US" sz="16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융합보안학과</a:t>
            </a:r>
            <a:r>
              <a:rPr lang="en-US" altLang="ko-KR" sz="16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, </a:t>
            </a:r>
            <a:r>
              <a:rPr lang="ko-KR" altLang="en-US" sz="16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탄소중립학과</a:t>
            </a:r>
            <a:r>
              <a:rPr lang="en-US" altLang="ko-KR" sz="16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)</a:t>
            </a:r>
            <a:endParaRPr lang="en-US" altLang="ko-KR" dirty="0"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2249" y="2481227"/>
            <a:ext cx="60376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1"/>
            <a:r>
              <a:rPr lang="en-US" altLang="ko-KR" sz="1400" b="1" dirty="0">
                <a:solidFill>
                  <a:srgbClr val="004898"/>
                </a:solidFill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1. </a:t>
            </a:r>
            <a:r>
              <a:rPr lang="ko-KR" altLang="en-US" sz="1400" b="1" dirty="0">
                <a:solidFill>
                  <a:srgbClr val="004898"/>
                </a:solidFill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논문제출과정                           </a:t>
            </a:r>
            <a:r>
              <a:rPr lang="en-US" altLang="ko-KR" sz="1400" b="1" dirty="0">
                <a:solidFill>
                  <a:srgbClr val="004898"/>
                </a:solidFill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2.</a:t>
            </a:r>
            <a:r>
              <a:rPr lang="ko-KR" altLang="en-US" sz="1400" b="1" dirty="0">
                <a:solidFill>
                  <a:srgbClr val="004898"/>
                </a:solidFill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논문대체과정</a:t>
            </a:r>
            <a:endParaRPr lang="ko-KR" altLang="en-US" b="1" dirty="0">
              <a:solidFill>
                <a:srgbClr val="004898"/>
              </a:solidFill>
              <a:latin typeface="경기천년바탕 Bold" panose="02020803020101020101" pitchFamily="18" charset="-127"/>
              <a:ea typeface="경기천년바탕 Bold" panose="02020803020101020101" pitchFamily="18" charset="-127"/>
            </a:endParaRPr>
          </a:p>
        </p:txBody>
      </p:sp>
      <p:graphicFrame>
        <p:nvGraphicFramePr>
          <p:cNvPr id="13" name="표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870388"/>
              </p:ext>
            </p:extLst>
          </p:nvPr>
        </p:nvGraphicFramePr>
        <p:xfrm>
          <a:off x="514195" y="2869626"/>
          <a:ext cx="2416683" cy="1907794"/>
        </p:xfrm>
        <a:graphic>
          <a:graphicData uri="http://schemas.openxmlformats.org/drawingml/2006/table">
            <a:tbl>
              <a:tblPr/>
              <a:tblGrid>
                <a:gridCol w="577215">
                  <a:extLst>
                    <a:ext uri="{9D8B030D-6E8A-4147-A177-3AD203B41FA5}">
                      <a16:colId xmlns:a16="http://schemas.microsoft.com/office/drawing/2014/main" val="2753218207"/>
                    </a:ext>
                  </a:extLst>
                </a:gridCol>
                <a:gridCol w="720979">
                  <a:extLst>
                    <a:ext uri="{9D8B030D-6E8A-4147-A177-3AD203B41FA5}">
                      <a16:colId xmlns:a16="http://schemas.microsoft.com/office/drawing/2014/main" val="1948395734"/>
                    </a:ext>
                  </a:extLst>
                </a:gridCol>
                <a:gridCol w="720979">
                  <a:extLst>
                    <a:ext uri="{9D8B030D-6E8A-4147-A177-3AD203B41FA5}">
                      <a16:colId xmlns:a16="http://schemas.microsoft.com/office/drawing/2014/main" val="1940360498"/>
                    </a:ext>
                  </a:extLst>
                </a:gridCol>
                <a:gridCol w="397510">
                  <a:extLst>
                    <a:ext uri="{9D8B030D-6E8A-4147-A177-3AD203B41FA5}">
                      <a16:colId xmlns:a16="http://schemas.microsoft.com/office/drawing/2014/main" val="3127997608"/>
                    </a:ext>
                  </a:extLst>
                </a:gridCol>
              </a:tblGrid>
              <a:tr h="22453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chemeClr val="bg1"/>
                          </a:solidFill>
                          <a:effectLst/>
                          <a:ea typeface="맑은 고딕" panose="020B0503020000020004" pitchFamily="50" charset="-127"/>
                        </a:rPr>
                        <a:t>학 기</a:t>
                      </a:r>
                      <a:endParaRPr lang="ko-KR" altLang="en-US" sz="10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8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chemeClr val="bg1"/>
                          </a:solidFill>
                          <a:effectLst/>
                          <a:ea typeface="맑은 고딕" panose="020B0503020000020004" pitchFamily="50" charset="-127"/>
                        </a:rPr>
                        <a:t>전공학점</a:t>
                      </a:r>
                      <a:endParaRPr lang="ko-KR" altLang="en-US" sz="10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8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chemeClr val="bg1"/>
                          </a:solidFill>
                          <a:effectLst/>
                          <a:ea typeface="맑은 고딕" panose="020B0503020000020004" pitchFamily="50" charset="-127"/>
                        </a:rPr>
                        <a:t>연구학점</a:t>
                      </a:r>
                      <a:endParaRPr lang="ko-KR" altLang="en-US" sz="10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8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chemeClr val="bg1"/>
                          </a:solidFill>
                          <a:effectLst/>
                          <a:ea typeface="맑은 고딕" panose="020B0503020000020004" pitchFamily="50" charset="-127"/>
                        </a:rPr>
                        <a:t>계</a:t>
                      </a:r>
                      <a:endParaRPr lang="ko-KR" altLang="en-US" sz="10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8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1070197"/>
                  </a:ext>
                </a:extLst>
              </a:tr>
              <a:tr h="22453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1</a:t>
                      </a: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50" charset="-127"/>
                        </a:rPr>
                        <a:t>학기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6</a:t>
                      </a:r>
                      <a:endParaRPr 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0</a:t>
                      </a:r>
                      <a:endParaRPr 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6</a:t>
                      </a:r>
                      <a:endParaRPr 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4961304"/>
                  </a:ext>
                </a:extLst>
              </a:tr>
              <a:tr h="22453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2</a:t>
                      </a: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50" charset="-127"/>
                        </a:rPr>
                        <a:t>학기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6</a:t>
                      </a:r>
                      <a:endParaRPr 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0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6</a:t>
                      </a:r>
                      <a:endParaRPr 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2218616"/>
                  </a:ext>
                </a:extLst>
              </a:tr>
              <a:tr h="22453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3</a:t>
                      </a: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50" charset="-127"/>
                        </a:rPr>
                        <a:t>학기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6</a:t>
                      </a:r>
                      <a:endParaRPr 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2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8</a:t>
                      </a:r>
                      <a:endParaRPr 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6619624"/>
                  </a:ext>
                </a:extLst>
              </a:tr>
              <a:tr h="22453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4</a:t>
                      </a: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50" charset="-127"/>
                        </a:rPr>
                        <a:t>학기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6</a:t>
                      </a:r>
                      <a:endParaRPr 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2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8</a:t>
                      </a:r>
                      <a:endParaRPr 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6250610"/>
                  </a:ext>
                </a:extLst>
              </a:tr>
              <a:tr h="22453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5</a:t>
                      </a: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50" charset="-127"/>
                        </a:rPr>
                        <a:t>학기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0</a:t>
                      </a:r>
                      <a:endParaRPr 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2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2</a:t>
                      </a:r>
                      <a:endParaRPr 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0640478"/>
                  </a:ext>
                </a:extLst>
              </a:tr>
              <a:tr h="22453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계</a:t>
                      </a:r>
                      <a:endParaRPr lang="ko-KR" altLang="en-US" sz="1100" b="1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24</a:t>
                      </a:r>
                      <a:endParaRPr lang="en-US" sz="10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6</a:t>
                      </a:r>
                      <a:endParaRPr lang="en-US" sz="10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30</a:t>
                      </a:r>
                      <a:endParaRPr lang="en-US" sz="10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0024200"/>
                  </a:ext>
                </a:extLst>
              </a:tr>
            </a:tbl>
          </a:graphicData>
        </a:graphic>
      </p:graphicFrame>
      <p:graphicFrame>
        <p:nvGraphicFramePr>
          <p:cNvPr id="14" name="표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3469662"/>
              </p:ext>
            </p:extLst>
          </p:nvPr>
        </p:nvGraphicFramePr>
        <p:xfrm>
          <a:off x="3170026" y="2880417"/>
          <a:ext cx="2416682" cy="1907794"/>
        </p:xfrm>
        <a:graphic>
          <a:graphicData uri="http://schemas.openxmlformats.org/drawingml/2006/table">
            <a:tbl>
              <a:tblPr/>
              <a:tblGrid>
                <a:gridCol w="528932">
                  <a:extLst>
                    <a:ext uri="{9D8B030D-6E8A-4147-A177-3AD203B41FA5}">
                      <a16:colId xmlns:a16="http://schemas.microsoft.com/office/drawing/2014/main" val="3271797441"/>
                    </a:ext>
                  </a:extLst>
                </a:gridCol>
                <a:gridCol w="754648">
                  <a:extLst>
                    <a:ext uri="{9D8B030D-6E8A-4147-A177-3AD203B41FA5}">
                      <a16:colId xmlns:a16="http://schemas.microsoft.com/office/drawing/2014/main" val="958413843"/>
                    </a:ext>
                  </a:extLst>
                </a:gridCol>
                <a:gridCol w="754648">
                  <a:extLst>
                    <a:ext uri="{9D8B030D-6E8A-4147-A177-3AD203B41FA5}">
                      <a16:colId xmlns:a16="http://schemas.microsoft.com/office/drawing/2014/main" val="3713173405"/>
                    </a:ext>
                  </a:extLst>
                </a:gridCol>
                <a:gridCol w="378454">
                  <a:extLst>
                    <a:ext uri="{9D8B030D-6E8A-4147-A177-3AD203B41FA5}">
                      <a16:colId xmlns:a16="http://schemas.microsoft.com/office/drawing/2014/main" val="1556277346"/>
                    </a:ext>
                  </a:extLst>
                </a:gridCol>
              </a:tblGrid>
              <a:tr h="22529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chemeClr val="bg1"/>
                          </a:solidFill>
                          <a:effectLst/>
                          <a:ea typeface="맑은 고딕" panose="020B0503020000020004" pitchFamily="50" charset="-127"/>
                        </a:rPr>
                        <a:t>학 기</a:t>
                      </a:r>
                      <a:endParaRPr lang="ko-KR" altLang="en-US" sz="10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8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chemeClr val="bg1"/>
                          </a:solidFill>
                          <a:effectLst/>
                          <a:ea typeface="맑은 고딕" panose="020B0503020000020004" pitchFamily="50" charset="-127"/>
                        </a:rPr>
                        <a:t>전공학점</a:t>
                      </a:r>
                      <a:endParaRPr lang="ko-KR" altLang="en-US" sz="10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8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chemeClr val="bg1"/>
                          </a:solidFill>
                          <a:effectLst/>
                          <a:ea typeface="맑은 고딕" panose="020B0503020000020004" pitchFamily="50" charset="-127"/>
                        </a:rPr>
                        <a:t>연구학점</a:t>
                      </a:r>
                      <a:endParaRPr lang="ko-KR" altLang="en-US" sz="10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8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chemeClr val="bg1"/>
                          </a:solidFill>
                          <a:effectLst/>
                          <a:ea typeface="맑은 고딕" panose="020B0503020000020004" pitchFamily="50" charset="-127"/>
                        </a:rPr>
                        <a:t>계</a:t>
                      </a:r>
                      <a:endParaRPr lang="ko-KR" altLang="en-US" sz="10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8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0250474"/>
                  </a:ext>
                </a:extLst>
              </a:tr>
              <a:tr h="22529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1</a:t>
                      </a: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50" charset="-127"/>
                        </a:rPr>
                        <a:t>학기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6</a:t>
                      </a:r>
                      <a:endParaRPr 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0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6</a:t>
                      </a:r>
                      <a:endParaRPr 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8980609"/>
                  </a:ext>
                </a:extLst>
              </a:tr>
              <a:tr h="22529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2</a:t>
                      </a: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50" charset="-127"/>
                        </a:rPr>
                        <a:t>학기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6</a:t>
                      </a:r>
                      <a:endParaRPr 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0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6</a:t>
                      </a:r>
                      <a:endParaRPr 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7237514"/>
                  </a:ext>
                </a:extLst>
              </a:tr>
              <a:tr h="22529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3</a:t>
                      </a: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50" charset="-127"/>
                        </a:rPr>
                        <a:t>학기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6</a:t>
                      </a:r>
                      <a:endParaRPr 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2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8</a:t>
                      </a:r>
                      <a:endParaRPr 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5701883"/>
                  </a:ext>
                </a:extLst>
              </a:tr>
              <a:tr h="22529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4</a:t>
                      </a: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50" charset="-127"/>
                        </a:rPr>
                        <a:t>학기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6</a:t>
                      </a:r>
                      <a:endParaRPr 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2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8</a:t>
                      </a:r>
                      <a:endParaRPr 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9348912"/>
                  </a:ext>
                </a:extLst>
              </a:tr>
              <a:tr h="22529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5</a:t>
                      </a: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50" charset="-127"/>
                        </a:rPr>
                        <a:t>학기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6</a:t>
                      </a:r>
                      <a:endParaRPr 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2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8</a:t>
                      </a:r>
                      <a:endParaRPr 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1059401"/>
                  </a:ext>
                </a:extLst>
              </a:tr>
              <a:tr h="22529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계</a:t>
                      </a:r>
                      <a:endParaRPr lang="ko-KR" altLang="en-US" sz="1100" b="1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30</a:t>
                      </a:r>
                      <a:endParaRPr lang="en-US" sz="10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6</a:t>
                      </a:r>
                      <a:endParaRPr lang="en-US" sz="10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36</a:t>
                      </a:r>
                      <a:endParaRPr lang="en-US" sz="10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5440938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670597" y="2808511"/>
            <a:ext cx="4235403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1"/>
            <a:r>
              <a:rPr lang="ko-KR" altLang="en-US" sz="1400" b="1" dirty="0">
                <a:solidFill>
                  <a:srgbClr val="004898"/>
                </a:solidFill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가</a:t>
            </a:r>
            <a:r>
              <a:rPr lang="en-US" altLang="ko-KR" sz="1400" b="1" dirty="0">
                <a:solidFill>
                  <a:srgbClr val="004898"/>
                </a:solidFill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. </a:t>
            </a:r>
            <a:r>
              <a:rPr lang="ko-KR" altLang="en-US" sz="1400" b="1" dirty="0">
                <a:solidFill>
                  <a:srgbClr val="004898"/>
                </a:solidFill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논문제출과정 </a:t>
            </a:r>
            <a:endParaRPr lang="en-US" altLang="ko-KR" sz="1400" b="1" dirty="0">
              <a:solidFill>
                <a:srgbClr val="004898"/>
              </a:solidFill>
              <a:latin typeface="경기천년바탕 Bold" panose="02020803020101020101" pitchFamily="18" charset="-127"/>
              <a:ea typeface="경기천년바탕 Bold" panose="02020803020101020101" pitchFamily="18" charset="-127"/>
            </a:endParaRPr>
          </a:p>
          <a:p>
            <a:pPr fontAlgn="base" latinLnBrk="1"/>
            <a:r>
              <a:rPr lang="en-US" altLang="ko-KR" sz="14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     </a:t>
            </a:r>
            <a:r>
              <a:rPr lang="ko-KR" altLang="en-US" sz="14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학위논문을 작성한 후</a:t>
            </a:r>
            <a:r>
              <a:rPr lang="en-US" altLang="ko-KR" sz="14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, </a:t>
            </a:r>
            <a:r>
              <a:rPr lang="ko-KR" altLang="en-US" sz="14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논문심사를 통해 </a:t>
            </a:r>
            <a:endParaRPr lang="en-US" altLang="ko-KR" sz="1400" dirty="0">
              <a:latin typeface="경기천년바탕 Bold" panose="02020803020101020101" pitchFamily="18" charset="-127"/>
              <a:ea typeface="경기천년바탕 Bold" panose="02020803020101020101" pitchFamily="18" charset="-127"/>
            </a:endParaRPr>
          </a:p>
          <a:p>
            <a:pPr fontAlgn="base" latinLnBrk="1"/>
            <a:r>
              <a:rPr lang="en-US" altLang="ko-KR" sz="14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     </a:t>
            </a:r>
            <a:r>
              <a:rPr lang="ko-KR" altLang="en-US" sz="14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학위를 취득함</a:t>
            </a:r>
            <a:r>
              <a:rPr lang="en-US" altLang="ko-KR" sz="14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. </a:t>
            </a:r>
          </a:p>
          <a:p>
            <a:pPr fontAlgn="base" latinLnBrk="1"/>
            <a:r>
              <a:rPr lang="en-US" altLang="ko-KR" sz="14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     </a:t>
            </a:r>
            <a:r>
              <a:rPr lang="ko-KR" altLang="en-US" sz="1400" dirty="0" err="1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전공학점</a:t>
            </a:r>
            <a:r>
              <a:rPr lang="ko-KR" altLang="en-US" sz="14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 </a:t>
            </a:r>
            <a:r>
              <a:rPr lang="en-US" altLang="ko-KR" sz="14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24</a:t>
            </a:r>
            <a:r>
              <a:rPr lang="ko-KR" altLang="en-US" sz="14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학점을 이수하고</a:t>
            </a:r>
            <a:r>
              <a:rPr lang="en-US" altLang="ko-KR" sz="14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,</a:t>
            </a:r>
          </a:p>
          <a:p>
            <a:pPr fontAlgn="base" latinLnBrk="1"/>
            <a:r>
              <a:rPr lang="en-US" altLang="ko-KR" sz="14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     </a:t>
            </a:r>
            <a:r>
              <a:rPr lang="ko-KR" altLang="en-US" sz="1400" dirty="0" err="1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연구학점</a:t>
            </a:r>
            <a:r>
              <a:rPr lang="ko-KR" altLang="en-US" sz="14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 </a:t>
            </a:r>
            <a:r>
              <a:rPr lang="en-US" altLang="ko-KR" sz="14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6</a:t>
            </a:r>
            <a:r>
              <a:rPr lang="ko-KR" altLang="en-US" sz="14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학점을 이수</a:t>
            </a:r>
            <a:endParaRPr lang="en-US" altLang="ko-KR" sz="1400" dirty="0">
              <a:latin typeface="경기천년바탕 Bold" panose="02020803020101020101" pitchFamily="18" charset="-127"/>
              <a:ea typeface="경기천년바탕 Bold" panose="02020803020101020101" pitchFamily="18" charset="-127"/>
            </a:endParaRPr>
          </a:p>
          <a:p>
            <a:pPr fontAlgn="base" latinLnBrk="1"/>
            <a:r>
              <a:rPr lang="en-US" altLang="ko-KR" sz="14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     (5</a:t>
            </a:r>
            <a:r>
              <a:rPr lang="ko-KR" altLang="en-US" sz="14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학기에는 별도 전공학점 이수하지 않음</a:t>
            </a:r>
            <a:r>
              <a:rPr lang="en-US" altLang="ko-KR" sz="14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)</a:t>
            </a:r>
          </a:p>
          <a:p>
            <a:pPr fontAlgn="base" latinLnBrk="1"/>
            <a:r>
              <a:rPr lang="en-US" altLang="ko-KR" sz="14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     (</a:t>
            </a:r>
            <a:r>
              <a:rPr lang="ko-KR" altLang="en-US" sz="1400" dirty="0">
                <a:solidFill>
                  <a:srgbClr val="004898"/>
                </a:solidFill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단</a:t>
            </a:r>
            <a:r>
              <a:rPr lang="en-US" altLang="ko-KR" sz="1400" dirty="0">
                <a:solidFill>
                  <a:srgbClr val="004898"/>
                </a:solidFill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, </a:t>
            </a:r>
            <a:r>
              <a:rPr lang="ko-KR" altLang="en-US" sz="1400" dirty="0">
                <a:solidFill>
                  <a:srgbClr val="004898"/>
                </a:solidFill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연구학점은 신청해야 함</a:t>
            </a:r>
            <a:r>
              <a:rPr lang="en-US" altLang="ko-KR" sz="1400" dirty="0">
                <a:solidFill>
                  <a:srgbClr val="004898"/>
                </a:solidFill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.</a:t>
            </a:r>
            <a:r>
              <a:rPr lang="en-US" altLang="ko-KR" sz="14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)</a:t>
            </a:r>
          </a:p>
          <a:p>
            <a:pPr fontAlgn="base" latinLnBrk="1"/>
            <a:endParaRPr lang="en-US" altLang="ko-KR" sz="1400" dirty="0">
              <a:latin typeface="경기천년바탕 Bold" panose="02020803020101020101" pitchFamily="18" charset="-127"/>
              <a:ea typeface="경기천년바탕 Bold" panose="02020803020101020101" pitchFamily="18" charset="-127"/>
            </a:endParaRPr>
          </a:p>
          <a:p>
            <a:pPr fontAlgn="base" latinLnBrk="1"/>
            <a:r>
              <a:rPr lang="ko-KR" altLang="en-US" sz="1400" b="1" dirty="0">
                <a:solidFill>
                  <a:srgbClr val="004898"/>
                </a:solidFill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나</a:t>
            </a:r>
            <a:r>
              <a:rPr lang="en-US" altLang="ko-KR" sz="1400" b="1" dirty="0">
                <a:solidFill>
                  <a:srgbClr val="004898"/>
                </a:solidFill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. </a:t>
            </a:r>
            <a:r>
              <a:rPr lang="ko-KR" altLang="en-US" sz="1400" b="1" dirty="0">
                <a:solidFill>
                  <a:srgbClr val="004898"/>
                </a:solidFill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논문대체과정</a:t>
            </a:r>
            <a:endParaRPr lang="en-US" altLang="ko-KR" sz="1400" b="1" dirty="0">
              <a:solidFill>
                <a:srgbClr val="004898"/>
              </a:solidFill>
              <a:latin typeface="경기천년바탕 Bold" panose="02020803020101020101" pitchFamily="18" charset="-127"/>
              <a:ea typeface="경기천년바탕 Bold" panose="02020803020101020101" pitchFamily="18" charset="-127"/>
            </a:endParaRPr>
          </a:p>
          <a:p>
            <a:pPr fontAlgn="base" latinLnBrk="1"/>
            <a:r>
              <a:rPr lang="en-US" altLang="ko-KR" sz="14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     </a:t>
            </a:r>
            <a:r>
              <a:rPr lang="ko-KR" altLang="en-US" sz="14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논문 제출 없이 </a:t>
            </a:r>
            <a:r>
              <a:rPr lang="ko-KR" altLang="en-US" sz="1400" dirty="0" err="1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전공학점</a:t>
            </a:r>
            <a:r>
              <a:rPr lang="en-US" altLang="ko-KR" sz="14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(30</a:t>
            </a:r>
            <a:r>
              <a:rPr lang="ko-KR" altLang="en-US" sz="14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학점</a:t>
            </a:r>
            <a:r>
              <a:rPr lang="en-US" altLang="ko-KR" sz="14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)</a:t>
            </a:r>
            <a:r>
              <a:rPr lang="ko-KR" altLang="en-US" sz="14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과 </a:t>
            </a:r>
            <a:endParaRPr lang="en-US" altLang="ko-KR" sz="1400" dirty="0">
              <a:latin typeface="경기천년바탕 Bold" panose="02020803020101020101" pitchFamily="18" charset="-127"/>
              <a:ea typeface="경기천년바탕 Bold" panose="02020803020101020101" pitchFamily="18" charset="-127"/>
            </a:endParaRPr>
          </a:p>
          <a:p>
            <a:pPr fontAlgn="base" latinLnBrk="1"/>
            <a:r>
              <a:rPr lang="en-US" altLang="ko-KR" sz="14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     </a:t>
            </a:r>
            <a:r>
              <a:rPr lang="ko-KR" altLang="en-US" sz="1400" dirty="0" err="1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연구학점</a:t>
            </a:r>
            <a:r>
              <a:rPr lang="en-US" altLang="ko-KR" sz="14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(6</a:t>
            </a:r>
            <a:r>
              <a:rPr lang="ko-KR" altLang="en-US" sz="14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학점</a:t>
            </a:r>
            <a:r>
              <a:rPr lang="en-US" altLang="ko-KR" sz="14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)</a:t>
            </a:r>
            <a:r>
              <a:rPr lang="ko-KR" altLang="en-US" sz="14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을 반드시 이수하여 </a:t>
            </a:r>
            <a:endParaRPr lang="en-US" altLang="ko-KR" sz="1400" dirty="0">
              <a:latin typeface="경기천년바탕 Bold" panose="02020803020101020101" pitchFamily="18" charset="-127"/>
              <a:ea typeface="경기천년바탕 Bold" panose="02020803020101020101" pitchFamily="18" charset="-127"/>
            </a:endParaRPr>
          </a:p>
          <a:p>
            <a:pPr fontAlgn="base" latinLnBrk="1"/>
            <a:r>
              <a:rPr lang="en-US" altLang="ko-KR" sz="14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     </a:t>
            </a:r>
            <a:r>
              <a:rPr lang="ko-KR" altLang="en-US" sz="14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학위를 취득함</a:t>
            </a:r>
            <a:r>
              <a:rPr lang="en-US" altLang="ko-KR" sz="14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. </a:t>
            </a:r>
          </a:p>
          <a:p>
            <a:pPr fontAlgn="base" latinLnBrk="1"/>
            <a:r>
              <a:rPr lang="en-US" altLang="ko-KR" sz="14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     (5</a:t>
            </a:r>
            <a:r>
              <a:rPr lang="ko-KR" altLang="en-US" sz="14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학기에도 전공</a:t>
            </a:r>
            <a:r>
              <a:rPr lang="en-US" altLang="ko-KR" sz="14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3</a:t>
            </a:r>
            <a:r>
              <a:rPr lang="ko-KR" altLang="en-US" sz="14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과목 </a:t>
            </a:r>
            <a:r>
              <a:rPr lang="en-US" altLang="ko-KR" sz="14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6</a:t>
            </a:r>
            <a:r>
              <a:rPr lang="ko-KR" altLang="en-US" sz="14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학점을 이수해야 함</a:t>
            </a:r>
            <a:r>
              <a:rPr lang="en-US" altLang="ko-KR" sz="14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)</a:t>
            </a:r>
            <a:endParaRPr lang="ko-KR" altLang="en-US" sz="1400" dirty="0">
              <a:latin typeface="경기천년바탕 Bold" panose="02020803020101020101" pitchFamily="18" charset="-127"/>
              <a:ea typeface="경기천년바탕 Bold" panose="02020803020101020101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2249" y="5102921"/>
            <a:ext cx="482055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 latinLnBrk="1"/>
            <a:r>
              <a:rPr lang="en-US" altLang="ko-KR" sz="1400" b="1" dirty="0">
                <a:solidFill>
                  <a:srgbClr val="004898"/>
                </a:solidFill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3. </a:t>
            </a:r>
            <a:r>
              <a:rPr lang="ko-KR" altLang="en-US" sz="1400" b="1" dirty="0">
                <a:solidFill>
                  <a:srgbClr val="004898"/>
                </a:solidFill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학기당 수강신청 학점 </a:t>
            </a:r>
            <a:endParaRPr lang="ko-KR" altLang="en-US" sz="1400" dirty="0">
              <a:solidFill>
                <a:srgbClr val="004898"/>
              </a:solidFill>
              <a:latin typeface="경기천년바탕 Bold" panose="02020803020101020101" pitchFamily="18" charset="-127"/>
              <a:ea typeface="경기천년바탕 Bold" panose="02020803020101020101" pitchFamily="18" charset="-127"/>
            </a:endParaRPr>
          </a:p>
          <a:p>
            <a:pPr fontAlgn="base" latinLnBrk="1"/>
            <a:r>
              <a:rPr lang="ko-KR" altLang="en-US" sz="14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   가</a:t>
            </a:r>
            <a:r>
              <a:rPr lang="en-US" altLang="ko-KR" sz="14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. </a:t>
            </a:r>
            <a:r>
              <a:rPr lang="ko-KR" altLang="en-US" sz="1400" dirty="0" err="1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매학기</a:t>
            </a:r>
            <a:r>
              <a:rPr lang="ko-KR" altLang="en-US" sz="14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 수강신청 </a:t>
            </a:r>
            <a:r>
              <a:rPr lang="en-US" altLang="ko-KR" sz="14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: 6</a:t>
            </a:r>
            <a:r>
              <a:rPr lang="ko-KR" altLang="en-US" sz="14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학점</a:t>
            </a:r>
            <a:r>
              <a:rPr lang="en-US" altLang="ko-KR" sz="14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(</a:t>
            </a:r>
            <a:r>
              <a:rPr lang="ko-KR" altLang="en-US" sz="14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전공</a:t>
            </a:r>
            <a:r>
              <a:rPr lang="en-US" altLang="ko-KR" sz="14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)</a:t>
            </a:r>
            <a:endParaRPr lang="ko-KR" altLang="en-US" sz="1400" dirty="0">
              <a:latin typeface="경기천년바탕 Bold" panose="02020803020101020101" pitchFamily="18" charset="-127"/>
              <a:ea typeface="경기천년바탕 Bold" panose="02020803020101020101" pitchFamily="18" charset="-127"/>
            </a:endParaRPr>
          </a:p>
          <a:p>
            <a:pPr fontAlgn="base" latinLnBrk="1"/>
            <a:r>
              <a:rPr lang="ko-KR" altLang="en-US" sz="14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   나</a:t>
            </a:r>
            <a:r>
              <a:rPr lang="en-US" altLang="ko-KR" sz="14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. </a:t>
            </a:r>
            <a:r>
              <a:rPr lang="ko-KR" altLang="en-US" sz="1400" dirty="0" err="1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연구지도</a:t>
            </a:r>
            <a:r>
              <a:rPr lang="ko-KR" altLang="en-US" sz="14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 학점</a:t>
            </a:r>
            <a:r>
              <a:rPr lang="en-US" altLang="ko-KR" sz="14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(2</a:t>
            </a:r>
            <a:r>
              <a:rPr lang="ko-KR" altLang="en-US" sz="14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학점</a:t>
            </a:r>
            <a:r>
              <a:rPr lang="en-US" altLang="ko-KR" sz="14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) : 3</a:t>
            </a:r>
            <a:r>
              <a:rPr lang="ko-KR" altLang="en-US" sz="14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학기부터 </a:t>
            </a:r>
            <a:r>
              <a:rPr lang="en-US" altLang="ko-KR" sz="14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5</a:t>
            </a:r>
            <a:r>
              <a:rPr lang="ko-KR" altLang="en-US" sz="14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학기까지 </a:t>
            </a:r>
            <a:r>
              <a:rPr lang="en-US" altLang="ko-KR" sz="14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6</a:t>
            </a:r>
            <a:r>
              <a:rPr lang="ko-KR" altLang="en-US" sz="14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학점 신청 </a:t>
            </a:r>
          </a:p>
          <a:p>
            <a:pPr fontAlgn="base" latinLnBrk="1"/>
            <a:endParaRPr lang="en-US" altLang="ko-KR" sz="1400" b="1" dirty="0">
              <a:latin typeface="경기천년바탕 Bold" panose="02020803020101020101" pitchFamily="18" charset="-127"/>
              <a:ea typeface="경기천년바탕 Bold" panose="02020803020101020101" pitchFamily="18" charset="-127"/>
            </a:endParaRP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10929393-BB22-4A01-BD8A-A8A843A43AED}"/>
              </a:ext>
            </a:extLst>
          </p:cNvPr>
          <p:cNvSpPr/>
          <p:nvPr/>
        </p:nvSpPr>
        <p:spPr>
          <a:xfrm>
            <a:off x="0" y="6325122"/>
            <a:ext cx="9906000" cy="51846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26A6C08A-65B9-4A34-AB0C-AF8791F0E032}"/>
              </a:ext>
            </a:extLst>
          </p:cNvPr>
          <p:cNvSpPr/>
          <p:nvPr/>
        </p:nvSpPr>
        <p:spPr>
          <a:xfrm>
            <a:off x="0" y="6398253"/>
            <a:ext cx="9906000" cy="45974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42C1F0E-4576-4019-9042-E086C0B6F516}"/>
              </a:ext>
            </a:extLst>
          </p:cNvPr>
          <p:cNvSpPr txBox="1"/>
          <p:nvPr/>
        </p:nvSpPr>
        <p:spPr>
          <a:xfrm>
            <a:off x="0" y="6434126"/>
            <a:ext cx="990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solidFill>
                  <a:schemeClr val="bg1">
                    <a:lumMod val="95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2023</a:t>
            </a:r>
            <a:r>
              <a:rPr lang="ko-KR" altLang="en-US" sz="2000" dirty="0">
                <a:solidFill>
                  <a:schemeClr val="bg1">
                    <a:lumMod val="95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학년도 후기 행정법무대학원 </a:t>
            </a:r>
            <a:r>
              <a:rPr lang="ko-KR" altLang="en-US" sz="2000" dirty="0" err="1">
                <a:solidFill>
                  <a:schemeClr val="bg1">
                    <a:lumMod val="95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교학안내</a:t>
            </a:r>
            <a:endParaRPr lang="ko-KR" altLang="en-US" sz="2000" dirty="0">
              <a:solidFill>
                <a:schemeClr val="bg1">
                  <a:lumMod val="95000"/>
                </a:schemeClr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390ECDA2-66EF-4D57-95DD-95C55E9851DD}"/>
              </a:ext>
            </a:extLst>
          </p:cNvPr>
          <p:cNvSpPr/>
          <p:nvPr/>
        </p:nvSpPr>
        <p:spPr>
          <a:xfrm>
            <a:off x="0" y="1"/>
            <a:ext cx="9906000" cy="518469"/>
          </a:xfrm>
          <a:prstGeom prst="rect">
            <a:avLst/>
          </a:prstGeom>
          <a:solidFill>
            <a:srgbClr val="0048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6" name="Picture 2" descr="로고] 단국대학교 로고 AI 파일 공유 + png 파일(시그니처,앰블럼,심벌마크) : 네이버 블로그">
            <a:extLst>
              <a:ext uri="{FF2B5EF4-FFF2-40B4-BE49-F238E27FC236}">
                <a16:creationId xmlns:a16="http://schemas.microsoft.com/office/drawing/2014/main" id="{3EB38144-AE2B-4262-9916-4E8610FD7E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09" b="40763"/>
          <a:stretch/>
        </p:blipFill>
        <p:spPr bwMode="auto">
          <a:xfrm>
            <a:off x="-9525" y="459747"/>
            <a:ext cx="2417165" cy="47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이등변 삼각형 36">
            <a:extLst>
              <a:ext uri="{FF2B5EF4-FFF2-40B4-BE49-F238E27FC236}">
                <a16:creationId xmlns:a16="http://schemas.microsoft.com/office/drawing/2014/main" id="{925E6BC7-F24C-446C-A3E7-246D616D2833}"/>
              </a:ext>
            </a:extLst>
          </p:cNvPr>
          <p:cNvSpPr/>
          <p:nvPr/>
        </p:nvSpPr>
        <p:spPr>
          <a:xfrm>
            <a:off x="5862035" y="351851"/>
            <a:ext cx="266700" cy="18509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이등변 삼각형 37">
            <a:extLst>
              <a:ext uri="{FF2B5EF4-FFF2-40B4-BE49-F238E27FC236}">
                <a16:creationId xmlns:a16="http://schemas.microsoft.com/office/drawing/2014/main" id="{B33830AE-9676-4FB7-93CF-D7028AD56790}"/>
              </a:ext>
            </a:extLst>
          </p:cNvPr>
          <p:cNvSpPr/>
          <p:nvPr/>
        </p:nvSpPr>
        <p:spPr>
          <a:xfrm>
            <a:off x="6578926" y="341815"/>
            <a:ext cx="266700" cy="18509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이등변 삼각형 38">
            <a:extLst>
              <a:ext uri="{FF2B5EF4-FFF2-40B4-BE49-F238E27FC236}">
                <a16:creationId xmlns:a16="http://schemas.microsoft.com/office/drawing/2014/main" id="{3014FC38-0D67-4289-B31F-E90B22E829E7}"/>
              </a:ext>
            </a:extLst>
          </p:cNvPr>
          <p:cNvSpPr/>
          <p:nvPr/>
        </p:nvSpPr>
        <p:spPr>
          <a:xfrm>
            <a:off x="7295817" y="339621"/>
            <a:ext cx="266700" cy="18509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이등변 삼각형 39">
            <a:extLst>
              <a:ext uri="{FF2B5EF4-FFF2-40B4-BE49-F238E27FC236}">
                <a16:creationId xmlns:a16="http://schemas.microsoft.com/office/drawing/2014/main" id="{4E3AC9C2-46BB-4CEE-9F1A-FB360663531E}"/>
              </a:ext>
            </a:extLst>
          </p:cNvPr>
          <p:cNvSpPr/>
          <p:nvPr/>
        </p:nvSpPr>
        <p:spPr>
          <a:xfrm>
            <a:off x="8012708" y="339621"/>
            <a:ext cx="266700" cy="18509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B8CCEF9-47E6-4F08-BB8D-064D4157FEB6}"/>
              </a:ext>
            </a:extLst>
          </p:cNvPr>
          <p:cNvSpPr txBox="1"/>
          <p:nvPr/>
        </p:nvSpPr>
        <p:spPr>
          <a:xfrm>
            <a:off x="5828698" y="0"/>
            <a:ext cx="300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chemeClr val="bg2">
                    <a:lumMod val="50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1</a:t>
            </a:r>
            <a:endParaRPr lang="ko-KR" altLang="en-US" sz="2000" dirty="0">
              <a:solidFill>
                <a:schemeClr val="bg2">
                  <a:lumMod val="50000"/>
                </a:schemeClr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0E3EA24-218E-4416-BDE1-7C8EF2FBCDDC}"/>
              </a:ext>
            </a:extLst>
          </p:cNvPr>
          <p:cNvSpPr txBox="1"/>
          <p:nvPr/>
        </p:nvSpPr>
        <p:spPr>
          <a:xfrm>
            <a:off x="6545588" y="0"/>
            <a:ext cx="300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2</a:t>
            </a:r>
            <a:endParaRPr lang="ko-KR" altLang="en-US" sz="2000" dirty="0">
              <a:solidFill>
                <a:schemeClr val="bg1"/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188F5C5-1FCA-44FB-967E-C9E27A826ABA}"/>
              </a:ext>
            </a:extLst>
          </p:cNvPr>
          <p:cNvSpPr txBox="1"/>
          <p:nvPr/>
        </p:nvSpPr>
        <p:spPr>
          <a:xfrm>
            <a:off x="7262479" y="0"/>
            <a:ext cx="300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chemeClr val="bg2">
                    <a:lumMod val="50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3</a:t>
            </a:r>
            <a:endParaRPr lang="ko-KR" altLang="en-US" sz="2000" dirty="0">
              <a:solidFill>
                <a:schemeClr val="bg2">
                  <a:lumMod val="50000"/>
                </a:schemeClr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47CD856-AE67-464D-8C8D-673E28C6A34C}"/>
              </a:ext>
            </a:extLst>
          </p:cNvPr>
          <p:cNvSpPr txBox="1"/>
          <p:nvPr/>
        </p:nvSpPr>
        <p:spPr>
          <a:xfrm>
            <a:off x="7979370" y="0"/>
            <a:ext cx="300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chemeClr val="bg2">
                    <a:lumMod val="50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4</a:t>
            </a:r>
            <a:endParaRPr lang="ko-KR" altLang="en-US" sz="2000" dirty="0">
              <a:solidFill>
                <a:schemeClr val="bg2">
                  <a:lumMod val="50000"/>
                </a:schemeClr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45" name="이등변 삼각형 44">
            <a:extLst>
              <a:ext uri="{FF2B5EF4-FFF2-40B4-BE49-F238E27FC236}">
                <a16:creationId xmlns:a16="http://schemas.microsoft.com/office/drawing/2014/main" id="{6690336D-BA72-4B9E-B0B2-5360EF9E6A19}"/>
              </a:ext>
            </a:extLst>
          </p:cNvPr>
          <p:cNvSpPr/>
          <p:nvPr/>
        </p:nvSpPr>
        <p:spPr>
          <a:xfrm>
            <a:off x="8762937" y="346807"/>
            <a:ext cx="266700" cy="18509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이등변 삼각형 45">
            <a:extLst>
              <a:ext uri="{FF2B5EF4-FFF2-40B4-BE49-F238E27FC236}">
                <a16:creationId xmlns:a16="http://schemas.microsoft.com/office/drawing/2014/main" id="{92C4BE3F-9033-4461-9642-CD68CBA27D91}"/>
              </a:ext>
            </a:extLst>
          </p:cNvPr>
          <p:cNvSpPr/>
          <p:nvPr/>
        </p:nvSpPr>
        <p:spPr>
          <a:xfrm>
            <a:off x="9479828" y="339621"/>
            <a:ext cx="266700" cy="18509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04385E1-0F1A-48CA-9C2F-FC577155B10F}"/>
              </a:ext>
            </a:extLst>
          </p:cNvPr>
          <p:cNvSpPr txBox="1"/>
          <p:nvPr/>
        </p:nvSpPr>
        <p:spPr>
          <a:xfrm>
            <a:off x="8729599" y="0"/>
            <a:ext cx="300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chemeClr val="bg2">
                    <a:lumMod val="50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5</a:t>
            </a:r>
            <a:endParaRPr lang="ko-KR" altLang="en-US" sz="2000" dirty="0">
              <a:solidFill>
                <a:schemeClr val="bg2">
                  <a:lumMod val="50000"/>
                </a:schemeClr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9EE1C35-0950-4914-9E0B-F71F82EA5F3B}"/>
              </a:ext>
            </a:extLst>
          </p:cNvPr>
          <p:cNvSpPr txBox="1"/>
          <p:nvPr/>
        </p:nvSpPr>
        <p:spPr>
          <a:xfrm>
            <a:off x="9446490" y="0"/>
            <a:ext cx="300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chemeClr val="bg2">
                    <a:lumMod val="50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6</a:t>
            </a:r>
            <a:endParaRPr lang="ko-KR" altLang="en-US" sz="2000" dirty="0">
              <a:solidFill>
                <a:schemeClr val="bg2">
                  <a:lumMod val="50000"/>
                </a:schemeClr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2CD6CAD-DB0E-4D81-9004-C76A0FC94189}"/>
              </a:ext>
            </a:extLst>
          </p:cNvPr>
          <p:cNvSpPr txBox="1"/>
          <p:nvPr/>
        </p:nvSpPr>
        <p:spPr>
          <a:xfrm>
            <a:off x="159472" y="35261"/>
            <a:ext cx="5543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&lt;</a:t>
            </a:r>
            <a:r>
              <a:rPr lang="ko-KR" altLang="en-US" sz="2400" dirty="0">
                <a:solidFill>
                  <a:schemeClr val="bg1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주요 학사 내용</a:t>
            </a:r>
            <a:r>
              <a:rPr lang="en-US" altLang="ko-KR" sz="2400" dirty="0">
                <a:solidFill>
                  <a:schemeClr val="bg1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&gt;</a:t>
            </a:r>
            <a:endParaRPr lang="ko-KR" altLang="en-US" sz="2400" dirty="0">
              <a:solidFill>
                <a:schemeClr val="bg1"/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26" name="타원 25">
            <a:extLst>
              <a:ext uri="{FF2B5EF4-FFF2-40B4-BE49-F238E27FC236}">
                <a16:creationId xmlns:a16="http://schemas.microsoft.com/office/drawing/2014/main" id="{E8EA9177-0897-41D8-A885-15D659711A01}"/>
              </a:ext>
            </a:extLst>
          </p:cNvPr>
          <p:cNvSpPr/>
          <p:nvPr/>
        </p:nvSpPr>
        <p:spPr>
          <a:xfrm>
            <a:off x="9029637" y="676341"/>
            <a:ext cx="716891" cy="697441"/>
          </a:xfrm>
          <a:prstGeom prst="ellipse">
            <a:avLst/>
          </a:prstGeom>
          <a:noFill/>
          <a:ln w="25400">
            <a:solidFill>
              <a:srgbClr val="0048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600" dirty="0">
                <a:solidFill>
                  <a:schemeClr val="tx1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P.5</a:t>
            </a:r>
            <a:endParaRPr lang="ko-KR" altLang="en-US" sz="1600" dirty="0">
              <a:solidFill>
                <a:schemeClr val="tx1"/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130921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1196" y="1366477"/>
            <a:ext cx="6397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▢ 이수학점</a:t>
            </a:r>
            <a:r>
              <a:rPr lang="en-US" altLang="ko-KR" sz="1600" b="1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(</a:t>
            </a:r>
            <a:r>
              <a:rPr lang="ko-KR" altLang="en-US" sz="1600" b="1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사회복지학과</a:t>
            </a:r>
            <a:r>
              <a:rPr lang="en-US" altLang="ko-KR" sz="1600" b="1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, </a:t>
            </a:r>
            <a:r>
              <a:rPr lang="ko-KR" altLang="en-US" sz="1600" b="1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가족상담학과</a:t>
            </a:r>
            <a:r>
              <a:rPr lang="en-US" altLang="ko-KR" sz="1600" b="1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)</a:t>
            </a:r>
            <a:endParaRPr lang="en-US" altLang="ko-KR" b="1" dirty="0"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9779" y="2311025"/>
            <a:ext cx="60460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1"/>
            <a:r>
              <a:rPr lang="en-US" altLang="ko-KR" sz="1400" b="1" dirty="0">
                <a:solidFill>
                  <a:srgbClr val="004898"/>
                </a:solidFill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1. </a:t>
            </a:r>
            <a:r>
              <a:rPr lang="ko-KR" altLang="en-US" sz="1400" b="1" dirty="0">
                <a:solidFill>
                  <a:srgbClr val="004898"/>
                </a:solidFill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논문제출과정                         </a:t>
            </a:r>
            <a:r>
              <a:rPr lang="en-US" altLang="ko-KR" sz="1400" b="1" dirty="0">
                <a:solidFill>
                  <a:srgbClr val="004898"/>
                </a:solidFill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2.</a:t>
            </a:r>
            <a:r>
              <a:rPr lang="ko-KR" altLang="en-US" sz="1400" b="1" dirty="0">
                <a:solidFill>
                  <a:srgbClr val="004898"/>
                </a:solidFill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논문대체과정</a:t>
            </a:r>
            <a:endParaRPr lang="ko-KR" altLang="en-US" b="1" dirty="0">
              <a:solidFill>
                <a:srgbClr val="004898"/>
              </a:solidFill>
              <a:latin typeface="경기천년바탕 Bold" panose="02020803020101020101" pitchFamily="18" charset="-127"/>
              <a:ea typeface="경기천년바탕 Bold" panose="02020803020101020101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72086" y="2600689"/>
            <a:ext cx="3674404" cy="2893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 latinLnBrk="1"/>
            <a:r>
              <a:rPr lang="ko-KR" altLang="en-US" sz="1400" b="1" dirty="0">
                <a:solidFill>
                  <a:srgbClr val="004898"/>
                </a:solidFill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가</a:t>
            </a:r>
            <a:r>
              <a:rPr lang="en-US" altLang="ko-KR" sz="1400" b="1" dirty="0">
                <a:solidFill>
                  <a:srgbClr val="004898"/>
                </a:solidFill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. </a:t>
            </a:r>
            <a:r>
              <a:rPr lang="ko-KR" altLang="en-US" sz="1400" b="1" dirty="0">
                <a:solidFill>
                  <a:srgbClr val="004898"/>
                </a:solidFill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논문제출과정</a:t>
            </a:r>
            <a:endParaRPr lang="en-US" altLang="ko-KR" sz="1400" b="1" dirty="0">
              <a:solidFill>
                <a:srgbClr val="004898"/>
              </a:solidFill>
              <a:latin typeface="경기천년바탕 Bold" panose="02020803020101020101" pitchFamily="18" charset="-127"/>
              <a:ea typeface="경기천년바탕 Bold" panose="02020803020101020101" pitchFamily="18" charset="-127"/>
            </a:endParaRPr>
          </a:p>
          <a:p>
            <a:pPr fontAlgn="base" latinLnBrk="1"/>
            <a:r>
              <a:rPr lang="en-US" altLang="ko-KR" sz="14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   </a:t>
            </a:r>
            <a:r>
              <a:rPr lang="ko-KR" altLang="en-US" sz="14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학위논문을 작성한 후</a:t>
            </a:r>
            <a:r>
              <a:rPr lang="en-US" altLang="ko-KR" sz="14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, </a:t>
            </a:r>
            <a:r>
              <a:rPr lang="ko-KR" altLang="en-US" sz="14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논문심사를 통해 </a:t>
            </a:r>
            <a:endParaRPr lang="en-US" altLang="ko-KR" sz="1400" dirty="0">
              <a:latin typeface="경기천년바탕 Bold" panose="02020803020101020101" pitchFamily="18" charset="-127"/>
              <a:ea typeface="경기천년바탕 Bold" panose="02020803020101020101" pitchFamily="18" charset="-127"/>
            </a:endParaRPr>
          </a:p>
          <a:p>
            <a:pPr fontAlgn="base" latinLnBrk="1"/>
            <a:r>
              <a:rPr lang="en-US" altLang="ko-KR" sz="14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   </a:t>
            </a:r>
            <a:r>
              <a:rPr lang="ko-KR" altLang="en-US" sz="14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학위를 취득함</a:t>
            </a:r>
            <a:r>
              <a:rPr lang="en-US" altLang="ko-KR" sz="14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. </a:t>
            </a:r>
          </a:p>
          <a:p>
            <a:pPr fontAlgn="base" latinLnBrk="1"/>
            <a:r>
              <a:rPr lang="en-US" altLang="ko-KR" sz="14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   </a:t>
            </a:r>
            <a:r>
              <a:rPr lang="ko-KR" altLang="en-US" sz="14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전공학점 </a:t>
            </a:r>
            <a:r>
              <a:rPr lang="en-US" altLang="ko-KR" sz="14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36</a:t>
            </a:r>
            <a:r>
              <a:rPr lang="ko-KR" altLang="en-US" sz="14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학점을 이수하고</a:t>
            </a:r>
            <a:r>
              <a:rPr lang="en-US" altLang="ko-KR" sz="14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, </a:t>
            </a:r>
          </a:p>
          <a:p>
            <a:pPr fontAlgn="base" latinLnBrk="1"/>
            <a:r>
              <a:rPr lang="en-US" altLang="ko-KR" sz="14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   </a:t>
            </a:r>
            <a:r>
              <a:rPr lang="ko-KR" altLang="en-US" sz="1400" dirty="0" err="1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연구학점</a:t>
            </a:r>
            <a:r>
              <a:rPr lang="ko-KR" altLang="en-US" sz="14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 </a:t>
            </a:r>
            <a:r>
              <a:rPr lang="en-US" altLang="ko-KR" sz="14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6</a:t>
            </a:r>
            <a:r>
              <a:rPr lang="ko-KR" altLang="en-US" sz="14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학점을 이수</a:t>
            </a:r>
            <a:endParaRPr lang="en-US" altLang="ko-KR" sz="1400" dirty="0">
              <a:latin typeface="경기천년바탕 Bold" panose="02020803020101020101" pitchFamily="18" charset="-127"/>
              <a:ea typeface="경기천년바탕 Bold" panose="02020803020101020101" pitchFamily="18" charset="-127"/>
            </a:endParaRPr>
          </a:p>
          <a:p>
            <a:pPr fontAlgn="base" latinLnBrk="1"/>
            <a:r>
              <a:rPr lang="en-US" altLang="ko-KR" sz="14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   (5</a:t>
            </a:r>
            <a:r>
              <a:rPr lang="ko-KR" altLang="en-US" sz="14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학기에는 별도 전공학점 이수하지 않음</a:t>
            </a:r>
            <a:r>
              <a:rPr lang="en-US" altLang="ko-KR" sz="14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)</a:t>
            </a:r>
          </a:p>
          <a:p>
            <a:pPr fontAlgn="base" latinLnBrk="1"/>
            <a:r>
              <a:rPr lang="en-US" altLang="ko-KR" sz="14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   (</a:t>
            </a:r>
            <a:r>
              <a:rPr lang="ko-KR" altLang="en-US" sz="1400" dirty="0">
                <a:solidFill>
                  <a:srgbClr val="004898"/>
                </a:solidFill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단</a:t>
            </a:r>
            <a:r>
              <a:rPr lang="en-US" altLang="ko-KR" sz="1400" dirty="0">
                <a:solidFill>
                  <a:srgbClr val="004898"/>
                </a:solidFill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, </a:t>
            </a:r>
            <a:r>
              <a:rPr lang="ko-KR" altLang="en-US" sz="1400" dirty="0">
                <a:solidFill>
                  <a:srgbClr val="004898"/>
                </a:solidFill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연구학점은 신청해야 함</a:t>
            </a:r>
            <a:r>
              <a:rPr lang="en-US" altLang="ko-KR" sz="1400" dirty="0">
                <a:solidFill>
                  <a:srgbClr val="004898"/>
                </a:solidFill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.</a:t>
            </a:r>
            <a:r>
              <a:rPr lang="en-US" altLang="ko-KR" sz="14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)</a:t>
            </a:r>
            <a:endParaRPr lang="ko-KR" altLang="en-US" sz="1400" dirty="0">
              <a:latin typeface="경기천년바탕 Bold" panose="02020803020101020101" pitchFamily="18" charset="-127"/>
              <a:ea typeface="경기천년바탕 Bold" panose="02020803020101020101" pitchFamily="18" charset="-127"/>
            </a:endParaRPr>
          </a:p>
          <a:p>
            <a:pPr fontAlgn="base" latinLnBrk="1"/>
            <a:endParaRPr lang="en-US" altLang="ko-KR" sz="1400" dirty="0">
              <a:latin typeface="경기천년바탕 Bold" panose="02020803020101020101" pitchFamily="18" charset="-127"/>
              <a:ea typeface="경기천년바탕 Bold" panose="02020803020101020101" pitchFamily="18" charset="-127"/>
            </a:endParaRPr>
          </a:p>
          <a:p>
            <a:pPr fontAlgn="base" latinLnBrk="1"/>
            <a:r>
              <a:rPr lang="ko-KR" altLang="en-US" sz="1400" b="1" dirty="0">
                <a:solidFill>
                  <a:srgbClr val="004898"/>
                </a:solidFill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나</a:t>
            </a:r>
            <a:r>
              <a:rPr lang="en-US" altLang="ko-KR" sz="1400" b="1" dirty="0">
                <a:solidFill>
                  <a:srgbClr val="004898"/>
                </a:solidFill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. </a:t>
            </a:r>
            <a:r>
              <a:rPr lang="ko-KR" altLang="en-US" sz="1400" b="1" dirty="0">
                <a:solidFill>
                  <a:srgbClr val="004898"/>
                </a:solidFill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논문대체과정</a:t>
            </a:r>
            <a:endParaRPr lang="en-US" altLang="ko-KR" sz="1400" b="1" dirty="0">
              <a:solidFill>
                <a:srgbClr val="004898"/>
              </a:solidFill>
              <a:latin typeface="경기천년바탕 Bold" panose="02020803020101020101" pitchFamily="18" charset="-127"/>
              <a:ea typeface="경기천년바탕 Bold" panose="02020803020101020101" pitchFamily="18" charset="-127"/>
            </a:endParaRPr>
          </a:p>
          <a:p>
            <a:pPr fontAlgn="base" latinLnBrk="1"/>
            <a:r>
              <a:rPr lang="en-US" altLang="ko-KR" sz="14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   </a:t>
            </a:r>
            <a:r>
              <a:rPr lang="ko-KR" altLang="en-US" sz="14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논문 제출 없이 전공학점</a:t>
            </a:r>
            <a:r>
              <a:rPr lang="en-US" altLang="ko-KR" sz="14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(45</a:t>
            </a:r>
            <a:r>
              <a:rPr lang="ko-KR" altLang="en-US" sz="14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학점</a:t>
            </a:r>
            <a:r>
              <a:rPr lang="en-US" altLang="ko-KR" sz="14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)</a:t>
            </a:r>
            <a:r>
              <a:rPr lang="ko-KR" altLang="en-US" sz="14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과 </a:t>
            </a:r>
            <a:endParaRPr lang="en-US" altLang="ko-KR" sz="1400" dirty="0">
              <a:latin typeface="경기천년바탕 Bold" panose="02020803020101020101" pitchFamily="18" charset="-127"/>
              <a:ea typeface="경기천년바탕 Bold" panose="02020803020101020101" pitchFamily="18" charset="-127"/>
            </a:endParaRPr>
          </a:p>
          <a:p>
            <a:pPr fontAlgn="base" latinLnBrk="1"/>
            <a:r>
              <a:rPr lang="en-US" altLang="ko-KR" sz="14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   </a:t>
            </a:r>
            <a:r>
              <a:rPr lang="ko-KR" altLang="en-US" sz="1400" dirty="0" err="1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연구학점</a:t>
            </a:r>
            <a:r>
              <a:rPr lang="en-US" altLang="ko-KR" sz="14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(6</a:t>
            </a:r>
            <a:r>
              <a:rPr lang="ko-KR" altLang="en-US" sz="14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학점</a:t>
            </a:r>
            <a:r>
              <a:rPr lang="en-US" altLang="ko-KR" sz="14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)</a:t>
            </a:r>
            <a:r>
              <a:rPr lang="ko-KR" altLang="en-US" sz="14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을 반드시 이수해야만</a:t>
            </a:r>
            <a:endParaRPr lang="en-US" altLang="ko-KR" sz="1400" dirty="0">
              <a:latin typeface="경기천년바탕 Bold" panose="02020803020101020101" pitchFamily="18" charset="-127"/>
              <a:ea typeface="경기천년바탕 Bold" panose="02020803020101020101" pitchFamily="18" charset="-127"/>
            </a:endParaRPr>
          </a:p>
          <a:p>
            <a:pPr fontAlgn="base" latinLnBrk="1"/>
            <a:r>
              <a:rPr lang="en-US" altLang="ko-KR" sz="14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  </a:t>
            </a:r>
            <a:r>
              <a:rPr lang="ko-KR" altLang="en-US" sz="14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 학위를 취득함</a:t>
            </a:r>
            <a:r>
              <a:rPr lang="en-US" altLang="ko-KR" sz="14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.</a:t>
            </a:r>
          </a:p>
          <a:p>
            <a:pPr fontAlgn="base" latinLnBrk="1"/>
            <a:r>
              <a:rPr lang="en-US" altLang="ko-KR" sz="14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   (5</a:t>
            </a:r>
            <a:r>
              <a:rPr lang="ko-KR" altLang="en-US" sz="14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학기에는 전공 </a:t>
            </a:r>
            <a:r>
              <a:rPr lang="en-US" altLang="ko-KR" sz="14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3</a:t>
            </a:r>
            <a:r>
              <a:rPr lang="ko-KR" altLang="en-US" sz="14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과목 </a:t>
            </a:r>
            <a:r>
              <a:rPr lang="en-US" altLang="ko-KR" sz="14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9</a:t>
            </a:r>
            <a:r>
              <a:rPr lang="ko-KR" altLang="en-US" sz="14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학점을 이수해야 함</a:t>
            </a:r>
            <a:r>
              <a:rPr lang="en-US" altLang="ko-KR" sz="14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)</a:t>
            </a:r>
            <a:endParaRPr lang="ko-KR" altLang="en-US" sz="1400" dirty="0">
              <a:latin typeface="경기천년바탕 Bold" panose="02020803020101020101" pitchFamily="18" charset="-127"/>
              <a:ea typeface="경기천년바탕 Bold" panose="02020803020101020101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9779" y="5047533"/>
            <a:ext cx="54672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1"/>
            <a:r>
              <a:rPr lang="en-US" altLang="ko-KR" sz="1400" b="1" dirty="0">
                <a:solidFill>
                  <a:srgbClr val="004898"/>
                </a:solidFill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3. </a:t>
            </a:r>
            <a:r>
              <a:rPr lang="ko-KR" altLang="en-US" sz="1400" b="1" dirty="0">
                <a:solidFill>
                  <a:srgbClr val="004898"/>
                </a:solidFill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학기당 수강신청 학점 </a:t>
            </a:r>
            <a:endParaRPr lang="ko-KR" altLang="en-US" sz="1400" dirty="0">
              <a:solidFill>
                <a:srgbClr val="004898"/>
              </a:solidFill>
              <a:latin typeface="경기천년바탕 Bold" panose="02020803020101020101" pitchFamily="18" charset="-127"/>
              <a:ea typeface="경기천년바탕 Bold" panose="02020803020101020101" pitchFamily="18" charset="-127"/>
            </a:endParaRPr>
          </a:p>
          <a:p>
            <a:pPr fontAlgn="base" latinLnBrk="1"/>
            <a:r>
              <a:rPr lang="ko-KR" altLang="en-US" sz="14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   가</a:t>
            </a:r>
            <a:r>
              <a:rPr lang="en-US" altLang="ko-KR" sz="14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. </a:t>
            </a:r>
            <a:r>
              <a:rPr lang="ko-KR" altLang="en-US" sz="1400" dirty="0" err="1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매학기</a:t>
            </a:r>
            <a:r>
              <a:rPr lang="ko-KR" altLang="en-US" sz="14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 수강신청</a:t>
            </a:r>
            <a:r>
              <a:rPr lang="en-US" altLang="ko-KR" sz="14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: 9</a:t>
            </a:r>
            <a:r>
              <a:rPr lang="ko-KR" altLang="en-US" sz="14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학점</a:t>
            </a:r>
            <a:r>
              <a:rPr lang="en-US" altLang="ko-KR" sz="14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(</a:t>
            </a:r>
            <a:r>
              <a:rPr lang="ko-KR" altLang="en-US" sz="14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전공</a:t>
            </a:r>
            <a:r>
              <a:rPr lang="en-US" altLang="ko-KR" sz="14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)</a:t>
            </a:r>
            <a:endParaRPr lang="ko-KR" altLang="en-US" sz="1400" dirty="0">
              <a:latin typeface="경기천년바탕 Bold" panose="02020803020101020101" pitchFamily="18" charset="-127"/>
              <a:ea typeface="경기천년바탕 Bold" panose="02020803020101020101" pitchFamily="18" charset="-127"/>
            </a:endParaRPr>
          </a:p>
          <a:p>
            <a:pPr fontAlgn="base" latinLnBrk="1"/>
            <a:r>
              <a:rPr lang="ko-KR" altLang="en-US" sz="14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   나</a:t>
            </a:r>
            <a:r>
              <a:rPr lang="en-US" altLang="ko-KR" sz="14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. </a:t>
            </a:r>
            <a:r>
              <a:rPr lang="ko-KR" altLang="en-US" sz="1400" dirty="0" err="1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연구지도</a:t>
            </a:r>
            <a:r>
              <a:rPr lang="ko-KR" altLang="en-US" sz="14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 학점</a:t>
            </a:r>
            <a:r>
              <a:rPr lang="en-US" altLang="ko-KR" sz="14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(2</a:t>
            </a:r>
            <a:r>
              <a:rPr lang="ko-KR" altLang="en-US" sz="14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학점</a:t>
            </a:r>
            <a:r>
              <a:rPr lang="en-US" altLang="ko-KR" sz="14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) : 3</a:t>
            </a:r>
            <a:r>
              <a:rPr lang="ko-KR" altLang="en-US" sz="14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학기부터 </a:t>
            </a:r>
            <a:r>
              <a:rPr lang="en-US" altLang="ko-KR" sz="14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5</a:t>
            </a:r>
            <a:r>
              <a:rPr lang="ko-KR" altLang="en-US" sz="14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학기까지 </a:t>
            </a:r>
            <a:r>
              <a:rPr lang="en-US" altLang="ko-KR" sz="14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6</a:t>
            </a:r>
            <a:r>
              <a:rPr lang="ko-KR" altLang="en-US" sz="14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학점 신청 </a:t>
            </a:r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9763430"/>
              </p:ext>
            </p:extLst>
          </p:nvPr>
        </p:nvGraphicFramePr>
        <p:xfrm>
          <a:off x="549780" y="2617699"/>
          <a:ext cx="2344801" cy="2058035"/>
        </p:xfrm>
        <a:graphic>
          <a:graphicData uri="http://schemas.openxmlformats.org/drawingml/2006/table">
            <a:tbl>
              <a:tblPr/>
              <a:tblGrid>
                <a:gridCol w="541274">
                  <a:extLst>
                    <a:ext uri="{9D8B030D-6E8A-4147-A177-3AD203B41FA5}">
                      <a16:colId xmlns:a16="http://schemas.microsoft.com/office/drawing/2014/main" val="2514075998"/>
                    </a:ext>
                  </a:extLst>
                </a:gridCol>
                <a:gridCol w="685038">
                  <a:extLst>
                    <a:ext uri="{9D8B030D-6E8A-4147-A177-3AD203B41FA5}">
                      <a16:colId xmlns:a16="http://schemas.microsoft.com/office/drawing/2014/main" val="2446672658"/>
                    </a:ext>
                  </a:extLst>
                </a:gridCol>
                <a:gridCol w="685038">
                  <a:extLst>
                    <a:ext uri="{9D8B030D-6E8A-4147-A177-3AD203B41FA5}">
                      <a16:colId xmlns:a16="http://schemas.microsoft.com/office/drawing/2014/main" val="3432346346"/>
                    </a:ext>
                  </a:extLst>
                </a:gridCol>
                <a:gridCol w="433451">
                  <a:extLst>
                    <a:ext uri="{9D8B030D-6E8A-4147-A177-3AD203B41FA5}">
                      <a16:colId xmlns:a16="http://schemas.microsoft.com/office/drawing/2014/main" val="3936520679"/>
                    </a:ext>
                  </a:extLst>
                </a:gridCol>
              </a:tblGrid>
              <a:tr h="21424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chemeClr val="bg1"/>
                          </a:solidFill>
                          <a:effectLst/>
                          <a:ea typeface="맑은 고딕" panose="020B0503020000020004" pitchFamily="50" charset="-127"/>
                        </a:rPr>
                        <a:t>학 기</a:t>
                      </a:r>
                      <a:endParaRPr lang="ko-KR" altLang="en-US" sz="105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8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b="1" kern="0" spc="0" dirty="0" err="1">
                          <a:solidFill>
                            <a:schemeClr val="bg1"/>
                          </a:solidFill>
                          <a:effectLst/>
                          <a:ea typeface="맑은 고딕" panose="020B0503020000020004" pitchFamily="50" charset="-127"/>
                        </a:rPr>
                        <a:t>전공학점</a:t>
                      </a:r>
                      <a:endParaRPr lang="ko-KR" altLang="en-US" sz="9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8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b="1" kern="0" spc="0" dirty="0" err="1">
                          <a:solidFill>
                            <a:schemeClr val="bg1"/>
                          </a:solidFill>
                          <a:effectLst/>
                          <a:ea typeface="맑은 고딕" panose="020B0503020000020004" pitchFamily="50" charset="-127"/>
                        </a:rPr>
                        <a:t>연구학점</a:t>
                      </a:r>
                      <a:endParaRPr lang="ko-KR" altLang="en-US" sz="9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8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chemeClr val="bg1"/>
                          </a:solidFill>
                          <a:effectLst/>
                          <a:ea typeface="맑은 고딕" panose="020B0503020000020004" pitchFamily="50" charset="-127"/>
                        </a:rPr>
                        <a:t>계</a:t>
                      </a:r>
                      <a:endParaRPr lang="ko-KR" altLang="en-US" sz="105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8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3135449"/>
                  </a:ext>
                </a:extLst>
              </a:tr>
              <a:tr h="21424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1</a:t>
                      </a: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50" charset="-127"/>
                        </a:rPr>
                        <a:t>학기</a:t>
                      </a:r>
                      <a:endParaRPr lang="ko-KR" altLang="en-US" sz="105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9</a:t>
                      </a:r>
                      <a:endParaRPr lang="en-US" sz="105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0</a:t>
                      </a:r>
                      <a:endParaRPr lang="en-US" sz="105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9</a:t>
                      </a:r>
                      <a:endParaRPr lang="en-US" sz="105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6871027"/>
                  </a:ext>
                </a:extLst>
              </a:tr>
              <a:tr h="21424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2</a:t>
                      </a: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50" charset="-127"/>
                        </a:rPr>
                        <a:t>학기</a:t>
                      </a:r>
                      <a:endParaRPr lang="ko-KR" altLang="en-US" sz="105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9</a:t>
                      </a:r>
                      <a:endParaRPr lang="en-US" sz="105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0</a:t>
                      </a:r>
                      <a:endParaRPr lang="en-US" sz="105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9</a:t>
                      </a:r>
                      <a:endParaRPr lang="en-US" sz="105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0964661"/>
                  </a:ext>
                </a:extLst>
              </a:tr>
              <a:tr h="21424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3</a:t>
                      </a: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50" charset="-127"/>
                        </a:rPr>
                        <a:t>학기</a:t>
                      </a:r>
                      <a:endParaRPr lang="ko-KR" altLang="en-US" sz="105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9</a:t>
                      </a:r>
                      <a:endParaRPr lang="en-US" sz="105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2</a:t>
                      </a:r>
                      <a:endParaRPr lang="en-US" sz="105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11</a:t>
                      </a:r>
                      <a:endParaRPr lang="en-US" sz="105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3422281"/>
                  </a:ext>
                </a:extLst>
              </a:tr>
              <a:tr h="21424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4</a:t>
                      </a: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50" charset="-127"/>
                        </a:rPr>
                        <a:t>학기</a:t>
                      </a:r>
                      <a:endParaRPr lang="ko-KR" altLang="en-US" sz="105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9</a:t>
                      </a:r>
                      <a:endParaRPr lang="en-US" sz="105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2</a:t>
                      </a:r>
                      <a:endParaRPr lang="en-US" sz="105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11</a:t>
                      </a:r>
                      <a:endParaRPr lang="en-US" sz="105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4783073"/>
                  </a:ext>
                </a:extLst>
              </a:tr>
              <a:tr h="21424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5</a:t>
                      </a: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50" charset="-127"/>
                        </a:rPr>
                        <a:t>학기</a:t>
                      </a:r>
                      <a:endParaRPr lang="ko-KR" altLang="en-US" sz="105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0</a:t>
                      </a:r>
                      <a:endParaRPr lang="en-US" sz="105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2</a:t>
                      </a:r>
                      <a:endParaRPr lang="en-US" sz="105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2</a:t>
                      </a:r>
                      <a:endParaRPr lang="en-US" sz="105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4347901"/>
                  </a:ext>
                </a:extLst>
              </a:tr>
              <a:tr h="24924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계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36</a:t>
                      </a:r>
                      <a:endParaRPr lang="en-US" sz="105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6</a:t>
                      </a:r>
                      <a:endParaRPr lang="en-US" sz="105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42</a:t>
                      </a:r>
                      <a:endParaRPr lang="en-US" sz="105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6859106"/>
                  </a:ext>
                </a:extLst>
              </a:tr>
            </a:tbl>
          </a:graphicData>
        </a:graphic>
      </p:graphicFrame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1373567"/>
              </p:ext>
            </p:extLst>
          </p:nvPr>
        </p:nvGraphicFramePr>
        <p:xfrm>
          <a:off x="3140502" y="2645357"/>
          <a:ext cx="2481792" cy="2058035"/>
        </p:xfrm>
        <a:graphic>
          <a:graphicData uri="http://schemas.openxmlformats.org/drawingml/2006/table">
            <a:tbl>
              <a:tblPr/>
              <a:tblGrid>
                <a:gridCol w="572897">
                  <a:extLst>
                    <a:ext uri="{9D8B030D-6E8A-4147-A177-3AD203B41FA5}">
                      <a16:colId xmlns:a16="http://schemas.microsoft.com/office/drawing/2014/main" val="3648022933"/>
                    </a:ext>
                  </a:extLst>
                </a:gridCol>
                <a:gridCol w="725060">
                  <a:extLst>
                    <a:ext uri="{9D8B030D-6E8A-4147-A177-3AD203B41FA5}">
                      <a16:colId xmlns:a16="http://schemas.microsoft.com/office/drawing/2014/main" val="4156827745"/>
                    </a:ext>
                  </a:extLst>
                </a:gridCol>
                <a:gridCol w="725060">
                  <a:extLst>
                    <a:ext uri="{9D8B030D-6E8A-4147-A177-3AD203B41FA5}">
                      <a16:colId xmlns:a16="http://schemas.microsoft.com/office/drawing/2014/main" val="1749229431"/>
                    </a:ext>
                  </a:extLst>
                </a:gridCol>
                <a:gridCol w="458775">
                  <a:extLst>
                    <a:ext uri="{9D8B030D-6E8A-4147-A177-3AD203B41FA5}">
                      <a16:colId xmlns:a16="http://schemas.microsoft.com/office/drawing/2014/main" val="1760046259"/>
                    </a:ext>
                  </a:extLst>
                </a:gridCol>
              </a:tblGrid>
              <a:tr h="21424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chemeClr val="bg1"/>
                          </a:solidFill>
                          <a:effectLst/>
                          <a:ea typeface="맑은 고딕" panose="020B0503020000020004" pitchFamily="50" charset="-127"/>
                        </a:rPr>
                        <a:t>학 기</a:t>
                      </a:r>
                      <a:endParaRPr lang="ko-KR" altLang="en-US" sz="105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8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b="1" kern="0" spc="0" dirty="0" err="1">
                          <a:solidFill>
                            <a:schemeClr val="bg1"/>
                          </a:solidFill>
                          <a:effectLst/>
                          <a:ea typeface="맑은 고딕" panose="020B0503020000020004" pitchFamily="50" charset="-127"/>
                        </a:rPr>
                        <a:t>전공학점</a:t>
                      </a:r>
                      <a:endParaRPr lang="ko-KR" altLang="en-US" sz="9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8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b="1" kern="0" spc="0" dirty="0" err="1">
                          <a:solidFill>
                            <a:schemeClr val="bg1"/>
                          </a:solidFill>
                          <a:effectLst/>
                          <a:ea typeface="맑은 고딕" panose="020B0503020000020004" pitchFamily="50" charset="-127"/>
                        </a:rPr>
                        <a:t>연구학점</a:t>
                      </a:r>
                      <a:endParaRPr lang="ko-KR" altLang="en-US" sz="9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8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chemeClr val="bg1"/>
                          </a:solidFill>
                          <a:effectLst/>
                          <a:ea typeface="맑은 고딕" panose="020B0503020000020004" pitchFamily="50" charset="-127"/>
                        </a:rPr>
                        <a:t>계</a:t>
                      </a:r>
                      <a:endParaRPr lang="ko-KR" altLang="en-US" sz="105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8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6644715"/>
                  </a:ext>
                </a:extLst>
              </a:tr>
              <a:tr h="21424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1</a:t>
                      </a: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50" charset="-127"/>
                        </a:rPr>
                        <a:t>학기</a:t>
                      </a:r>
                      <a:endParaRPr lang="ko-KR" altLang="en-US" sz="105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9</a:t>
                      </a:r>
                      <a:endParaRPr lang="en-US" sz="105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0</a:t>
                      </a:r>
                      <a:endParaRPr lang="en-US" sz="105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9</a:t>
                      </a:r>
                      <a:endParaRPr lang="en-US" sz="105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7982504"/>
                  </a:ext>
                </a:extLst>
              </a:tr>
              <a:tr h="21424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2</a:t>
                      </a: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50" charset="-127"/>
                        </a:rPr>
                        <a:t>학기</a:t>
                      </a:r>
                      <a:endParaRPr lang="ko-KR" altLang="en-US" sz="105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9</a:t>
                      </a:r>
                      <a:endParaRPr lang="en-US" sz="105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0</a:t>
                      </a:r>
                      <a:endParaRPr lang="en-US" sz="105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9</a:t>
                      </a:r>
                      <a:endParaRPr lang="en-US" sz="105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484605"/>
                  </a:ext>
                </a:extLst>
              </a:tr>
              <a:tr h="21424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3</a:t>
                      </a: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50" charset="-127"/>
                        </a:rPr>
                        <a:t>학기</a:t>
                      </a:r>
                      <a:endParaRPr lang="ko-KR" altLang="en-US" sz="105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9</a:t>
                      </a:r>
                      <a:endParaRPr lang="en-US" sz="105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2</a:t>
                      </a:r>
                      <a:endParaRPr lang="en-US" sz="105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11</a:t>
                      </a:r>
                      <a:endParaRPr lang="en-US" sz="105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899264"/>
                  </a:ext>
                </a:extLst>
              </a:tr>
              <a:tr h="21424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4</a:t>
                      </a: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50" charset="-127"/>
                        </a:rPr>
                        <a:t>학기</a:t>
                      </a:r>
                      <a:endParaRPr lang="ko-KR" altLang="en-US" sz="105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9</a:t>
                      </a:r>
                      <a:endParaRPr lang="en-US" sz="105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2</a:t>
                      </a:r>
                      <a:endParaRPr lang="en-US" sz="105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11</a:t>
                      </a:r>
                      <a:endParaRPr lang="en-US" sz="105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9569052"/>
                  </a:ext>
                </a:extLst>
              </a:tr>
              <a:tr h="21424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5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50" charset="-127"/>
                        </a:rPr>
                        <a:t>학기</a:t>
                      </a:r>
                      <a:endParaRPr lang="ko-KR" altLang="en-US" sz="105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9</a:t>
                      </a:r>
                      <a:endParaRPr lang="en-US" sz="105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2</a:t>
                      </a:r>
                      <a:endParaRPr lang="en-US" sz="105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11</a:t>
                      </a:r>
                      <a:endParaRPr lang="en-US" sz="105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121356"/>
                  </a:ext>
                </a:extLst>
              </a:tr>
              <a:tr h="21424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계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45</a:t>
                      </a:r>
                      <a:endParaRPr lang="en-US" sz="105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6</a:t>
                      </a:r>
                      <a:endParaRPr lang="en-US" sz="105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51</a:t>
                      </a:r>
                      <a:endParaRPr lang="en-US" sz="105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4293420"/>
                  </a:ext>
                </a:extLst>
              </a:tr>
            </a:tbl>
          </a:graphicData>
        </a:graphic>
      </p:graphicFrame>
      <p:sp>
        <p:nvSpPr>
          <p:cNvPr id="28" name="직사각형 27">
            <a:extLst>
              <a:ext uri="{FF2B5EF4-FFF2-40B4-BE49-F238E27FC236}">
                <a16:creationId xmlns:a16="http://schemas.microsoft.com/office/drawing/2014/main" id="{46102E4B-E864-400F-B6EB-2D778125F254}"/>
              </a:ext>
            </a:extLst>
          </p:cNvPr>
          <p:cNvSpPr/>
          <p:nvPr/>
        </p:nvSpPr>
        <p:spPr>
          <a:xfrm>
            <a:off x="0" y="6325122"/>
            <a:ext cx="9906000" cy="51846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4F9AE6EF-7E94-40C2-BA4F-2122F64AC732}"/>
              </a:ext>
            </a:extLst>
          </p:cNvPr>
          <p:cNvSpPr/>
          <p:nvPr/>
        </p:nvSpPr>
        <p:spPr>
          <a:xfrm>
            <a:off x="0" y="6398253"/>
            <a:ext cx="9906000" cy="45974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60046BA-09F8-4A20-B534-96BF77E0F5E9}"/>
              </a:ext>
            </a:extLst>
          </p:cNvPr>
          <p:cNvSpPr txBox="1"/>
          <p:nvPr/>
        </p:nvSpPr>
        <p:spPr>
          <a:xfrm>
            <a:off x="0" y="6434126"/>
            <a:ext cx="990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solidFill>
                  <a:schemeClr val="bg1">
                    <a:lumMod val="95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2023</a:t>
            </a:r>
            <a:r>
              <a:rPr lang="ko-KR" altLang="en-US" sz="2000" dirty="0">
                <a:solidFill>
                  <a:schemeClr val="bg1">
                    <a:lumMod val="95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학년도 후기 행정법무대학원 </a:t>
            </a:r>
            <a:r>
              <a:rPr lang="ko-KR" altLang="en-US" sz="2000" dirty="0" err="1">
                <a:solidFill>
                  <a:schemeClr val="bg1">
                    <a:lumMod val="95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교학안내</a:t>
            </a:r>
            <a:endParaRPr lang="ko-KR" altLang="en-US" sz="2000" dirty="0">
              <a:solidFill>
                <a:schemeClr val="bg1">
                  <a:lumMod val="95000"/>
                </a:schemeClr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7910C706-F457-478F-A294-1BCDC13D37B0}"/>
              </a:ext>
            </a:extLst>
          </p:cNvPr>
          <p:cNvSpPr/>
          <p:nvPr/>
        </p:nvSpPr>
        <p:spPr>
          <a:xfrm>
            <a:off x="0" y="1"/>
            <a:ext cx="9906000" cy="518469"/>
          </a:xfrm>
          <a:prstGeom prst="rect">
            <a:avLst/>
          </a:prstGeom>
          <a:solidFill>
            <a:srgbClr val="0048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2" name="Picture 2" descr="로고] 단국대학교 로고 AI 파일 공유 + png 파일(시그니처,앰블럼,심벌마크) : 네이버 블로그">
            <a:extLst>
              <a:ext uri="{FF2B5EF4-FFF2-40B4-BE49-F238E27FC236}">
                <a16:creationId xmlns:a16="http://schemas.microsoft.com/office/drawing/2014/main" id="{BDE81075-C59B-4730-8711-2ECD3F7AED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09" b="40763"/>
          <a:stretch/>
        </p:blipFill>
        <p:spPr bwMode="auto">
          <a:xfrm>
            <a:off x="-9525" y="459747"/>
            <a:ext cx="2417165" cy="47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이등변 삼각형 32">
            <a:extLst>
              <a:ext uri="{FF2B5EF4-FFF2-40B4-BE49-F238E27FC236}">
                <a16:creationId xmlns:a16="http://schemas.microsoft.com/office/drawing/2014/main" id="{E884A264-92BF-44D9-A598-A322402677ED}"/>
              </a:ext>
            </a:extLst>
          </p:cNvPr>
          <p:cNvSpPr/>
          <p:nvPr/>
        </p:nvSpPr>
        <p:spPr>
          <a:xfrm>
            <a:off x="5862035" y="351851"/>
            <a:ext cx="266700" cy="18509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이등변 삼각형 33">
            <a:extLst>
              <a:ext uri="{FF2B5EF4-FFF2-40B4-BE49-F238E27FC236}">
                <a16:creationId xmlns:a16="http://schemas.microsoft.com/office/drawing/2014/main" id="{7599733A-BC99-4964-8715-43B42419E46A}"/>
              </a:ext>
            </a:extLst>
          </p:cNvPr>
          <p:cNvSpPr/>
          <p:nvPr/>
        </p:nvSpPr>
        <p:spPr>
          <a:xfrm>
            <a:off x="6578926" y="341815"/>
            <a:ext cx="266700" cy="18509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이등변 삼각형 34">
            <a:extLst>
              <a:ext uri="{FF2B5EF4-FFF2-40B4-BE49-F238E27FC236}">
                <a16:creationId xmlns:a16="http://schemas.microsoft.com/office/drawing/2014/main" id="{79275BA0-13DB-4161-9125-65EB372BCF47}"/>
              </a:ext>
            </a:extLst>
          </p:cNvPr>
          <p:cNvSpPr/>
          <p:nvPr/>
        </p:nvSpPr>
        <p:spPr>
          <a:xfrm>
            <a:off x="7295817" y="339621"/>
            <a:ext cx="266700" cy="18509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이등변 삼각형 35">
            <a:extLst>
              <a:ext uri="{FF2B5EF4-FFF2-40B4-BE49-F238E27FC236}">
                <a16:creationId xmlns:a16="http://schemas.microsoft.com/office/drawing/2014/main" id="{8C89ABA8-0436-49CA-98E7-AE8B4FF10891}"/>
              </a:ext>
            </a:extLst>
          </p:cNvPr>
          <p:cNvSpPr/>
          <p:nvPr/>
        </p:nvSpPr>
        <p:spPr>
          <a:xfrm>
            <a:off x="8012708" y="339621"/>
            <a:ext cx="266700" cy="18509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D1BCE85-02A5-4066-B09C-847CCD4A5983}"/>
              </a:ext>
            </a:extLst>
          </p:cNvPr>
          <p:cNvSpPr txBox="1"/>
          <p:nvPr/>
        </p:nvSpPr>
        <p:spPr>
          <a:xfrm>
            <a:off x="5828698" y="0"/>
            <a:ext cx="300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chemeClr val="bg2">
                    <a:lumMod val="50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1</a:t>
            </a:r>
            <a:endParaRPr lang="ko-KR" altLang="en-US" sz="2000" dirty="0">
              <a:solidFill>
                <a:schemeClr val="bg2">
                  <a:lumMod val="50000"/>
                </a:schemeClr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A28B508-08B5-48C2-BF3C-790624F15CDF}"/>
              </a:ext>
            </a:extLst>
          </p:cNvPr>
          <p:cNvSpPr txBox="1"/>
          <p:nvPr/>
        </p:nvSpPr>
        <p:spPr>
          <a:xfrm>
            <a:off x="6545588" y="0"/>
            <a:ext cx="300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2</a:t>
            </a:r>
            <a:endParaRPr lang="ko-KR" altLang="en-US" sz="2000" dirty="0">
              <a:solidFill>
                <a:schemeClr val="bg1"/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3C2094A-AAFB-423F-BBEE-6413DA9C9E0E}"/>
              </a:ext>
            </a:extLst>
          </p:cNvPr>
          <p:cNvSpPr txBox="1"/>
          <p:nvPr/>
        </p:nvSpPr>
        <p:spPr>
          <a:xfrm>
            <a:off x="7262479" y="0"/>
            <a:ext cx="300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chemeClr val="bg2">
                    <a:lumMod val="50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3</a:t>
            </a:r>
            <a:endParaRPr lang="ko-KR" altLang="en-US" sz="2000" dirty="0">
              <a:solidFill>
                <a:schemeClr val="bg2">
                  <a:lumMod val="50000"/>
                </a:schemeClr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2111D74-891F-4940-9D61-AD46665D1543}"/>
              </a:ext>
            </a:extLst>
          </p:cNvPr>
          <p:cNvSpPr txBox="1"/>
          <p:nvPr/>
        </p:nvSpPr>
        <p:spPr>
          <a:xfrm>
            <a:off x="7979370" y="0"/>
            <a:ext cx="300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chemeClr val="bg2">
                    <a:lumMod val="50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4</a:t>
            </a:r>
            <a:endParaRPr lang="ko-KR" altLang="en-US" sz="2000" dirty="0">
              <a:solidFill>
                <a:schemeClr val="bg2">
                  <a:lumMod val="50000"/>
                </a:schemeClr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41" name="이등변 삼각형 40">
            <a:extLst>
              <a:ext uri="{FF2B5EF4-FFF2-40B4-BE49-F238E27FC236}">
                <a16:creationId xmlns:a16="http://schemas.microsoft.com/office/drawing/2014/main" id="{923AB1C4-57DC-4116-B135-74B09FEAF9C6}"/>
              </a:ext>
            </a:extLst>
          </p:cNvPr>
          <p:cNvSpPr/>
          <p:nvPr/>
        </p:nvSpPr>
        <p:spPr>
          <a:xfrm>
            <a:off x="8762937" y="346807"/>
            <a:ext cx="266700" cy="18509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이등변 삼각형 41">
            <a:extLst>
              <a:ext uri="{FF2B5EF4-FFF2-40B4-BE49-F238E27FC236}">
                <a16:creationId xmlns:a16="http://schemas.microsoft.com/office/drawing/2014/main" id="{30335180-C5D3-47E5-969F-2E38161A6A62}"/>
              </a:ext>
            </a:extLst>
          </p:cNvPr>
          <p:cNvSpPr/>
          <p:nvPr/>
        </p:nvSpPr>
        <p:spPr>
          <a:xfrm>
            <a:off x="9479828" y="339621"/>
            <a:ext cx="266700" cy="18509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813FB47-371A-4392-BD06-0083D00DA7A3}"/>
              </a:ext>
            </a:extLst>
          </p:cNvPr>
          <p:cNvSpPr txBox="1"/>
          <p:nvPr/>
        </p:nvSpPr>
        <p:spPr>
          <a:xfrm>
            <a:off x="8729599" y="0"/>
            <a:ext cx="300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chemeClr val="bg2">
                    <a:lumMod val="50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5</a:t>
            </a:r>
            <a:endParaRPr lang="ko-KR" altLang="en-US" sz="2000" dirty="0">
              <a:solidFill>
                <a:schemeClr val="bg2">
                  <a:lumMod val="50000"/>
                </a:schemeClr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59600F6-750F-49D9-9BC9-9137BB0BAD1F}"/>
              </a:ext>
            </a:extLst>
          </p:cNvPr>
          <p:cNvSpPr txBox="1"/>
          <p:nvPr/>
        </p:nvSpPr>
        <p:spPr>
          <a:xfrm>
            <a:off x="9446490" y="0"/>
            <a:ext cx="300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chemeClr val="bg2">
                    <a:lumMod val="50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6</a:t>
            </a:r>
            <a:endParaRPr lang="ko-KR" altLang="en-US" sz="2000" dirty="0">
              <a:solidFill>
                <a:schemeClr val="bg2">
                  <a:lumMod val="50000"/>
                </a:schemeClr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C62E2A7-8C0D-4D4D-8A96-A9170D43134E}"/>
              </a:ext>
            </a:extLst>
          </p:cNvPr>
          <p:cNvSpPr txBox="1"/>
          <p:nvPr/>
        </p:nvSpPr>
        <p:spPr>
          <a:xfrm>
            <a:off x="159472" y="35261"/>
            <a:ext cx="5543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&lt;</a:t>
            </a:r>
            <a:r>
              <a:rPr lang="ko-KR" altLang="en-US" sz="2400" dirty="0">
                <a:solidFill>
                  <a:schemeClr val="bg1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주요 학사 내용</a:t>
            </a:r>
            <a:r>
              <a:rPr lang="en-US" altLang="ko-KR" sz="2400" dirty="0">
                <a:solidFill>
                  <a:schemeClr val="bg1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&gt;</a:t>
            </a:r>
            <a:endParaRPr lang="ko-KR" altLang="en-US" sz="2400" dirty="0">
              <a:solidFill>
                <a:schemeClr val="bg1"/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26" name="타원 25">
            <a:extLst>
              <a:ext uri="{FF2B5EF4-FFF2-40B4-BE49-F238E27FC236}">
                <a16:creationId xmlns:a16="http://schemas.microsoft.com/office/drawing/2014/main" id="{8B850E0D-84D6-4D13-8AB6-795241E73FAA}"/>
              </a:ext>
            </a:extLst>
          </p:cNvPr>
          <p:cNvSpPr/>
          <p:nvPr/>
        </p:nvSpPr>
        <p:spPr>
          <a:xfrm>
            <a:off x="9029637" y="676341"/>
            <a:ext cx="716891" cy="697441"/>
          </a:xfrm>
          <a:prstGeom prst="ellipse">
            <a:avLst/>
          </a:prstGeom>
          <a:noFill/>
          <a:ln w="25400">
            <a:solidFill>
              <a:srgbClr val="0048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600" dirty="0">
                <a:solidFill>
                  <a:schemeClr val="tx1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P.5</a:t>
            </a:r>
            <a:endParaRPr lang="ko-KR" altLang="en-US" sz="1600" dirty="0">
              <a:solidFill>
                <a:schemeClr val="tx1"/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259133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2619" y="1186650"/>
            <a:ext cx="19159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▢ 수강신청</a:t>
            </a:r>
            <a:endParaRPr lang="en-US" altLang="ko-KR" sz="3200" b="1" dirty="0"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2619" y="1899603"/>
            <a:ext cx="9412501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1"/>
            <a:r>
              <a:rPr lang="en-US" altLang="ko-KR" b="1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1. </a:t>
            </a:r>
            <a:r>
              <a:rPr lang="ko-KR" altLang="en-US" b="1" dirty="0">
                <a:solidFill>
                  <a:srgbClr val="004898"/>
                </a:solidFill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신청절차</a:t>
            </a:r>
            <a:r>
              <a:rPr lang="ko-KR" altLang="en-US" b="1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 </a:t>
            </a:r>
            <a:r>
              <a:rPr lang="en-US" altLang="ko-KR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: </a:t>
            </a:r>
            <a:r>
              <a:rPr lang="ko-KR" altLang="en-US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매 학기 개강 전에 강의시간표를 참고하여 </a:t>
            </a:r>
            <a:r>
              <a:rPr lang="en-US" altLang="ko-KR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Web</a:t>
            </a:r>
            <a:r>
              <a:rPr lang="ko-KR" altLang="en-US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에서  수강신청을 한다</a:t>
            </a:r>
            <a:r>
              <a:rPr lang="en-US" altLang="ko-KR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.</a:t>
            </a:r>
            <a:endParaRPr lang="ko-KR" altLang="en-US" sz="1600" dirty="0">
              <a:latin typeface="경기천년바탕 Bold" panose="02020803020101020101" pitchFamily="18" charset="-127"/>
              <a:ea typeface="경기천년바탕 Bold" panose="02020803020101020101" pitchFamily="18" charset="-127"/>
            </a:endParaRPr>
          </a:p>
          <a:p>
            <a:pPr fontAlgn="base" latinLnBrk="1"/>
            <a:endParaRPr lang="en-US" altLang="ko-KR" b="1" dirty="0">
              <a:latin typeface="경기천년바탕 Bold" panose="02020803020101020101" pitchFamily="18" charset="-127"/>
              <a:ea typeface="경기천년바탕 Bold" panose="02020803020101020101" pitchFamily="18" charset="-127"/>
            </a:endParaRPr>
          </a:p>
          <a:p>
            <a:pPr fontAlgn="base" latinLnBrk="1"/>
            <a:r>
              <a:rPr lang="en-US" altLang="ko-KR" b="1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2. </a:t>
            </a:r>
            <a:r>
              <a:rPr lang="ko-KR" altLang="en-US" b="1" dirty="0">
                <a:solidFill>
                  <a:srgbClr val="004898"/>
                </a:solidFill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수강신청기간</a:t>
            </a:r>
            <a:r>
              <a:rPr lang="ko-KR" altLang="en-US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 </a:t>
            </a:r>
            <a:r>
              <a:rPr lang="en-US" altLang="ko-KR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: </a:t>
            </a:r>
            <a:r>
              <a:rPr lang="en-US" altLang="ko-KR" b="1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2023</a:t>
            </a:r>
            <a:r>
              <a:rPr lang="en-US" altLang="ko-KR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. </a:t>
            </a:r>
            <a:r>
              <a:rPr lang="en-US" altLang="ko-KR" b="1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8. 24(</a:t>
            </a:r>
            <a:r>
              <a:rPr lang="ko-KR" altLang="en-US" b="1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목</a:t>
            </a:r>
            <a:r>
              <a:rPr lang="en-US" altLang="ko-KR" b="1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) ~ 8. 30(</a:t>
            </a:r>
            <a:r>
              <a:rPr lang="ko-KR" altLang="en-US" b="1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수</a:t>
            </a:r>
            <a:r>
              <a:rPr lang="en-US" altLang="ko-KR" b="1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)</a:t>
            </a:r>
            <a:endParaRPr lang="ko-KR" altLang="en-US" b="1" dirty="0">
              <a:latin typeface="경기천년바탕 Bold" panose="02020803020101020101" pitchFamily="18" charset="-127"/>
              <a:ea typeface="경기천년바탕 Bold" panose="02020803020101020101" pitchFamily="18" charset="-127"/>
            </a:endParaRPr>
          </a:p>
          <a:p>
            <a:pPr fontAlgn="base" latinLnBrk="1"/>
            <a:r>
              <a:rPr lang="ko-KR" altLang="en-US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   가</a:t>
            </a:r>
            <a:r>
              <a:rPr lang="en-US" altLang="ko-KR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. </a:t>
            </a:r>
            <a:r>
              <a:rPr lang="ko-KR" altLang="en-US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대학원 홈페이지</a:t>
            </a:r>
            <a:r>
              <a:rPr lang="en-US" altLang="ko-KR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(http://gslp.dankook.ac.kr/) </a:t>
            </a:r>
            <a:r>
              <a:rPr lang="ko-KR" altLang="en-US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→ </a:t>
            </a:r>
            <a:r>
              <a:rPr lang="en-US" altLang="ko-KR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[</a:t>
            </a:r>
            <a:r>
              <a:rPr lang="ko-KR" altLang="en-US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수강신청 </a:t>
            </a:r>
            <a:r>
              <a:rPr lang="ko-KR" altLang="en-US" sz="1600" dirty="0" err="1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바로가기</a:t>
            </a:r>
            <a:r>
              <a:rPr lang="en-US" altLang="ko-KR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] </a:t>
            </a:r>
            <a:r>
              <a:rPr lang="ko-KR" altLang="en-US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클릭</a:t>
            </a:r>
            <a:r>
              <a:rPr lang="en-US" altLang="ko-KR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.</a:t>
            </a:r>
            <a:endParaRPr lang="ko-KR" altLang="en-US" sz="1600" dirty="0">
              <a:latin typeface="경기천년바탕 Bold" panose="02020803020101020101" pitchFamily="18" charset="-127"/>
              <a:ea typeface="경기천년바탕 Bold" panose="02020803020101020101" pitchFamily="18" charset="-127"/>
            </a:endParaRPr>
          </a:p>
          <a:p>
            <a:pPr fontAlgn="base" latinLnBrk="1"/>
            <a:r>
              <a:rPr lang="ko-KR" altLang="en-US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   나</a:t>
            </a:r>
            <a:r>
              <a:rPr lang="en-US" altLang="ko-KR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. ID: </a:t>
            </a:r>
            <a:r>
              <a:rPr lang="ko-KR" altLang="en-US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학번</a:t>
            </a:r>
            <a:r>
              <a:rPr lang="en-US" altLang="ko-KR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, </a:t>
            </a:r>
            <a:r>
              <a:rPr lang="ko-KR" altLang="en-US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비밀번호</a:t>
            </a:r>
            <a:r>
              <a:rPr lang="en-US" altLang="ko-KR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(</a:t>
            </a:r>
            <a:r>
              <a:rPr lang="ko-KR" altLang="en-US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초기 비밀번호 </a:t>
            </a:r>
            <a:r>
              <a:rPr lang="en-US" altLang="ko-KR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: </a:t>
            </a:r>
            <a:r>
              <a:rPr lang="ko-KR" altLang="en-US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주민번호 </a:t>
            </a:r>
            <a:r>
              <a:rPr lang="ko-KR" altLang="en-US" sz="1600" dirty="0" err="1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뒷</a:t>
            </a:r>
            <a:r>
              <a:rPr lang="ko-KR" altLang="en-US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 </a:t>
            </a:r>
            <a:r>
              <a:rPr lang="en-US" altLang="ko-KR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3</a:t>
            </a:r>
            <a:r>
              <a:rPr lang="ko-KR" altLang="en-US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자리를 뺀 </a:t>
            </a:r>
            <a:r>
              <a:rPr lang="en-US" altLang="ko-KR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10</a:t>
            </a:r>
            <a:r>
              <a:rPr lang="ko-KR" altLang="en-US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자리</a:t>
            </a:r>
            <a:r>
              <a:rPr lang="en-US" altLang="ko-KR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) </a:t>
            </a:r>
            <a:r>
              <a:rPr lang="ko-KR" altLang="en-US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입력</a:t>
            </a:r>
            <a:r>
              <a:rPr lang="en-US" altLang="ko-KR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. </a:t>
            </a:r>
            <a:endParaRPr lang="ko-KR" altLang="en-US" sz="1600" dirty="0">
              <a:latin typeface="경기천년바탕 Bold" panose="02020803020101020101" pitchFamily="18" charset="-127"/>
              <a:ea typeface="경기천년바탕 Bold" panose="02020803020101020101" pitchFamily="18" charset="-127"/>
            </a:endParaRPr>
          </a:p>
          <a:p>
            <a:pPr fontAlgn="base" latinLnBrk="1"/>
            <a:r>
              <a:rPr lang="ko-KR" altLang="en-US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   다</a:t>
            </a:r>
            <a:r>
              <a:rPr lang="en-US" altLang="ko-KR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. </a:t>
            </a:r>
            <a:r>
              <a:rPr lang="ko-KR" altLang="en-US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수강과목 선정 → 한 과목씩 차례대로 수강신청 → </a:t>
            </a:r>
            <a:r>
              <a:rPr lang="ko-KR" altLang="en-US" sz="1600" dirty="0" err="1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수강희망</a:t>
            </a:r>
            <a:r>
              <a:rPr lang="ko-KR" altLang="en-US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 교과목의 </a:t>
            </a:r>
            <a:r>
              <a:rPr lang="ko-KR" altLang="en-US" sz="1600" dirty="0" err="1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과목코드와</a:t>
            </a:r>
            <a:r>
              <a:rPr lang="ko-KR" altLang="en-US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 </a:t>
            </a:r>
            <a:r>
              <a:rPr lang="en-US" altLang="ko-KR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 </a:t>
            </a:r>
          </a:p>
          <a:p>
            <a:pPr fontAlgn="base" latinLnBrk="1"/>
            <a:r>
              <a:rPr lang="en-US" altLang="ko-KR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        </a:t>
            </a:r>
            <a:r>
              <a:rPr lang="ko-KR" altLang="en-US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분반</a:t>
            </a:r>
            <a:r>
              <a:rPr lang="en-US" altLang="ko-KR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(01 </a:t>
            </a:r>
            <a:r>
              <a:rPr lang="ko-KR" altLang="en-US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또는 </a:t>
            </a:r>
            <a:r>
              <a:rPr lang="en-US" altLang="ko-KR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02) </a:t>
            </a:r>
            <a:r>
              <a:rPr lang="ko-KR" altLang="en-US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입력 → 확인 후 </a:t>
            </a:r>
            <a:r>
              <a:rPr lang="en-US" altLang="ko-KR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[</a:t>
            </a:r>
            <a:r>
              <a:rPr lang="ko-KR" altLang="en-US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저장</a:t>
            </a:r>
            <a:r>
              <a:rPr lang="en-US" altLang="ko-KR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] </a:t>
            </a:r>
            <a:r>
              <a:rPr lang="ko-KR" altLang="en-US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클릭</a:t>
            </a:r>
            <a:endParaRPr lang="en-US" altLang="ko-KR" sz="1600" dirty="0">
              <a:latin typeface="경기천년바탕 Bold" panose="02020803020101020101" pitchFamily="18" charset="-127"/>
              <a:ea typeface="경기천년바탕 Bold" panose="02020803020101020101" pitchFamily="18" charset="-127"/>
            </a:endParaRPr>
          </a:p>
          <a:p>
            <a:pPr fontAlgn="base" latinLnBrk="1"/>
            <a:r>
              <a:rPr lang="en-US" altLang="ko-KR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        </a:t>
            </a:r>
            <a:r>
              <a:rPr lang="ko-KR" altLang="en-US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→ 해당 과목을 모두 수강신청하고 </a:t>
            </a:r>
            <a:r>
              <a:rPr lang="en-US" altLang="ko-KR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[</a:t>
            </a:r>
            <a:r>
              <a:rPr lang="ko-KR" altLang="en-US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수강신청 종료</a:t>
            </a:r>
            <a:r>
              <a:rPr lang="en-US" altLang="ko-KR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] </a:t>
            </a:r>
            <a:r>
              <a:rPr lang="ko-KR" altLang="en-US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클릭</a:t>
            </a:r>
            <a:r>
              <a:rPr lang="en-US" altLang="ko-KR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.</a:t>
            </a:r>
            <a:endParaRPr lang="ko-KR" altLang="en-US" sz="1600" dirty="0">
              <a:latin typeface="경기천년바탕 Bold" panose="02020803020101020101" pitchFamily="18" charset="-127"/>
              <a:ea typeface="경기천년바탕 Bold" panose="02020803020101020101" pitchFamily="18" charset="-127"/>
            </a:endParaRPr>
          </a:p>
          <a:p>
            <a:pPr fontAlgn="base" latinLnBrk="1"/>
            <a:endParaRPr lang="en-US" altLang="ko-KR" b="1" dirty="0">
              <a:latin typeface="경기천년바탕 Bold" panose="02020803020101020101" pitchFamily="18" charset="-127"/>
              <a:ea typeface="경기천년바탕 Bold" panose="02020803020101020101" pitchFamily="18" charset="-127"/>
            </a:endParaRPr>
          </a:p>
          <a:p>
            <a:pPr fontAlgn="base" latinLnBrk="1"/>
            <a:r>
              <a:rPr lang="en-US" altLang="ko-KR" b="1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3. </a:t>
            </a:r>
            <a:r>
              <a:rPr lang="ko-KR" altLang="en-US" b="1" dirty="0" err="1">
                <a:solidFill>
                  <a:srgbClr val="004898"/>
                </a:solidFill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수강정정</a:t>
            </a:r>
            <a:endParaRPr lang="ko-KR" altLang="en-US" dirty="0">
              <a:solidFill>
                <a:srgbClr val="004898"/>
              </a:solidFill>
              <a:latin typeface="경기천년바탕 Bold" panose="02020803020101020101" pitchFamily="18" charset="-127"/>
              <a:ea typeface="경기천년바탕 Bold" panose="02020803020101020101" pitchFamily="18" charset="-127"/>
            </a:endParaRPr>
          </a:p>
          <a:p>
            <a:pPr fontAlgn="base" latinLnBrk="1"/>
            <a:r>
              <a:rPr lang="ko-KR" altLang="en-US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   가</a:t>
            </a:r>
            <a:r>
              <a:rPr lang="en-US" altLang="ko-KR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. </a:t>
            </a:r>
            <a:r>
              <a:rPr lang="ko-KR" altLang="en-US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확인</a:t>
            </a:r>
            <a:r>
              <a:rPr lang="en-US" altLang="ko-KR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, </a:t>
            </a:r>
            <a:r>
              <a:rPr lang="ko-KR" altLang="en-US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정정기간</a:t>
            </a:r>
            <a:r>
              <a:rPr lang="en-US" altLang="ko-KR" sz="1600" b="1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[9. 6(</a:t>
            </a:r>
            <a:r>
              <a:rPr lang="ko-KR" altLang="en-US" sz="1600" b="1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수</a:t>
            </a:r>
            <a:r>
              <a:rPr lang="en-US" altLang="ko-KR" sz="1600" b="1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) ~ 16(</a:t>
            </a:r>
            <a:r>
              <a:rPr lang="ko-KR" altLang="en-US" sz="1600" b="1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토</a:t>
            </a:r>
            <a:r>
              <a:rPr lang="en-US" altLang="ko-KR" sz="1600" b="1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)]</a:t>
            </a:r>
            <a:r>
              <a:rPr lang="ko-KR" altLang="en-US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이 지난 후 임의변경 할 수 없음</a:t>
            </a:r>
            <a:r>
              <a:rPr lang="en-US" altLang="ko-KR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. </a:t>
            </a:r>
            <a:endParaRPr lang="ko-KR" altLang="en-US" sz="1600" dirty="0">
              <a:latin typeface="경기천년바탕 Bold" panose="02020803020101020101" pitchFamily="18" charset="-127"/>
              <a:ea typeface="경기천년바탕 Bold" panose="02020803020101020101" pitchFamily="18" charset="-127"/>
            </a:endParaRPr>
          </a:p>
          <a:p>
            <a:pPr fontAlgn="base" latinLnBrk="1"/>
            <a:r>
              <a:rPr lang="ko-KR" altLang="en-US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        단</a:t>
            </a:r>
            <a:r>
              <a:rPr lang="en-US" altLang="ko-KR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, </a:t>
            </a:r>
            <a:r>
              <a:rPr lang="ko-KR" altLang="en-US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폐강</a:t>
            </a:r>
            <a:r>
              <a:rPr lang="en-US" altLang="ko-KR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․</a:t>
            </a:r>
            <a:r>
              <a:rPr lang="ko-KR" altLang="en-US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시간표의 변경 등 부득이한 사정이 있을 때는 가능함</a:t>
            </a:r>
            <a:r>
              <a:rPr lang="en-US" altLang="ko-KR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.</a:t>
            </a:r>
            <a:endParaRPr lang="ko-KR" altLang="en-US" sz="1600" dirty="0">
              <a:latin typeface="경기천년바탕 Bold" panose="02020803020101020101" pitchFamily="18" charset="-127"/>
              <a:ea typeface="경기천년바탕 Bold" panose="02020803020101020101" pitchFamily="18" charset="-127"/>
            </a:endParaRPr>
          </a:p>
          <a:p>
            <a:pPr fontAlgn="base" latinLnBrk="1"/>
            <a:r>
              <a:rPr lang="ko-KR" altLang="en-US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   나</a:t>
            </a:r>
            <a:r>
              <a:rPr lang="en-US" altLang="ko-KR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. </a:t>
            </a:r>
            <a:r>
              <a:rPr lang="ko-KR" altLang="en-US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과락인 과목을 제외하고는 </a:t>
            </a:r>
            <a:r>
              <a:rPr lang="ko-KR" altLang="en-US" sz="1600" dirty="0" err="1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동일과목</a:t>
            </a:r>
            <a:r>
              <a:rPr lang="ko-KR" altLang="en-US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 재수강 불허함</a:t>
            </a:r>
            <a:r>
              <a:rPr lang="en-US" altLang="ko-KR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.</a:t>
            </a:r>
            <a:endParaRPr lang="ko-KR" altLang="en-US" sz="1600" dirty="0">
              <a:latin typeface="경기천년바탕 Bold" panose="02020803020101020101" pitchFamily="18" charset="-127"/>
              <a:ea typeface="경기천년바탕 Bold" panose="02020803020101020101" pitchFamily="18" charset="-127"/>
            </a:endParaRPr>
          </a:p>
          <a:p>
            <a:pPr fontAlgn="base" latinLnBrk="1"/>
            <a:r>
              <a:rPr lang="ko-KR" altLang="en-US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   다</a:t>
            </a:r>
            <a:r>
              <a:rPr lang="en-US" altLang="ko-KR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. </a:t>
            </a:r>
            <a:r>
              <a:rPr lang="ko-KR" altLang="en-US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중복수강하면 해당 과목의 성적은 인정되지 않고 졸업에 지장 있으므로 각별한 유의 요망</a:t>
            </a:r>
            <a:r>
              <a:rPr lang="en-US" altLang="ko-KR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.</a:t>
            </a:r>
            <a:endParaRPr lang="ko-KR" altLang="en-US" sz="1600" dirty="0">
              <a:latin typeface="경기천년바탕 Bold" panose="02020803020101020101" pitchFamily="18" charset="-127"/>
              <a:ea typeface="경기천년바탕 Bold" panose="02020803020101020101" pitchFamily="18" charset="-127"/>
            </a:endParaRPr>
          </a:p>
          <a:p>
            <a:endParaRPr lang="ko-KR" altLang="en-US" dirty="0">
              <a:latin typeface="경기천년바탕 Bold" panose="02020803020101020101" pitchFamily="18" charset="-127"/>
              <a:ea typeface="경기천년바탕 Bold" panose="02020803020101020101" pitchFamily="18" charset="-127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C9A55814-3EEF-4212-B876-F8ED6F5087AA}"/>
              </a:ext>
            </a:extLst>
          </p:cNvPr>
          <p:cNvSpPr/>
          <p:nvPr/>
        </p:nvSpPr>
        <p:spPr>
          <a:xfrm>
            <a:off x="0" y="1"/>
            <a:ext cx="9906000" cy="518469"/>
          </a:xfrm>
          <a:prstGeom prst="rect">
            <a:avLst/>
          </a:prstGeom>
          <a:solidFill>
            <a:srgbClr val="0048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" name="Picture 2" descr="로고] 단국대학교 로고 AI 파일 공유 + png 파일(시그니처,앰블럼,심벌마크) : 네이버 블로그">
            <a:extLst>
              <a:ext uri="{FF2B5EF4-FFF2-40B4-BE49-F238E27FC236}">
                <a16:creationId xmlns:a16="http://schemas.microsoft.com/office/drawing/2014/main" id="{1EA4C87C-2D1E-4429-A98D-E0815763AA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09" b="40763"/>
          <a:stretch/>
        </p:blipFill>
        <p:spPr bwMode="auto">
          <a:xfrm>
            <a:off x="-9525" y="459747"/>
            <a:ext cx="2417165" cy="47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이등변 삼각형 19">
            <a:extLst>
              <a:ext uri="{FF2B5EF4-FFF2-40B4-BE49-F238E27FC236}">
                <a16:creationId xmlns:a16="http://schemas.microsoft.com/office/drawing/2014/main" id="{029E5B82-FE68-4A92-AEFF-BB337A3BF7F9}"/>
              </a:ext>
            </a:extLst>
          </p:cNvPr>
          <p:cNvSpPr/>
          <p:nvPr/>
        </p:nvSpPr>
        <p:spPr>
          <a:xfrm>
            <a:off x="5862035" y="351851"/>
            <a:ext cx="266700" cy="18509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이등변 삼각형 20">
            <a:extLst>
              <a:ext uri="{FF2B5EF4-FFF2-40B4-BE49-F238E27FC236}">
                <a16:creationId xmlns:a16="http://schemas.microsoft.com/office/drawing/2014/main" id="{7D478090-7B35-4146-A609-C4843863C6CC}"/>
              </a:ext>
            </a:extLst>
          </p:cNvPr>
          <p:cNvSpPr/>
          <p:nvPr/>
        </p:nvSpPr>
        <p:spPr>
          <a:xfrm>
            <a:off x="6578926" y="341815"/>
            <a:ext cx="266700" cy="18509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이등변 삼각형 21">
            <a:extLst>
              <a:ext uri="{FF2B5EF4-FFF2-40B4-BE49-F238E27FC236}">
                <a16:creationId xmlns:a16="http://schemas.microsoft.com/office/drawing/2014/main" id="{75037BCB-BADA-4834-8AE4-74150E186A03}"/>
              </a:ext>
            </a:extLst>
          </p:cNvPr>
          <p:cNvSpPr/>
          <p:nvPr/>
        </p:nvSpPr>
        <p:spPr>
          <a:xfrm>
            <a:off x="7295817" y="339621"/>
            <a:ext cx="266700" cy="18509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이등변 삼각형 22">
            <a:extLst>
              <a:ext uri="{FF2B5EF4-FFF2-40B4-BE49-F238E27FC236}">
                <a16:creationId xmlns:a16="http://schemas.microsoft.com/office/drawing/2014/main" id="{62599970-C215-4B6B-9EA9-6666D6492018}"/>
              </a:ext>
            </a:extLst>
          </p:cNvPr>
          <p:cNvSpPr/>
          <p:nvPr/>
        </p:nvSpPr>
        <p:spPr>
          <a:xfrm>
            <a:off x="8012708" y="339621"/>
            <a:ext cx="266700" cy="18509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AED7E80-5B94-4359-BAC5-577CC6834FD6}"/>
              </a:ext>
            </a:extLst>
          </p:cNvPr>
          <p:cNvSpPr txBox="1"/>
          <p:nvPr/>
        </p:nvSpPr>
        <p:spPr>
          <a:xfrm>
            <a:off x="5828698" y="0"/>
            <a:ext cx="300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chemeClr val="bg2">
                    <a:lumMod val="50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1</a:t>
            </a:r>
            <a:endParaRPr lang="ko-KR" altLang="en-US" sz="2000" dirty="0">
              <a:solidFill>
                <a:schemeClr val="bg2">
                  <a:lumMod val="50000"/>
                </a:schemeClr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AC290D9-C6F3-41C2-83CB-EF4AA073EE02}"/>
              </a:ext>
            </a:extLst>
          </p:cNvPr>
          <p:cNvSpPr txBox="1"/>
          <p:nvPr/>
        </p:nvSpPr>
        <p:spPr>
          <a:xfrm>
            <a:off x="6545588" y="0"/>
            <a:ext cx="300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2</a:t>
            </a:r>
            <a:endParaRPr lang="ko-KR" altLang="en-US" sz="2000" dirty="0">
              <a:solidFill>
                <a:schemeClr val="bg1"/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AFAB44F-6D9B-4107-B9AA-FF3ADAD02E1B}"/>
              </a:ext>
            </a:extLst>
          </p:cNvPr>
          <p:cNvSpPr txBox="1"/>
          <p:nvPr/>
        </p:nvSpPr>
        <p:spPr>
          <a:xfrm>
            <a:off x="7262479" y="0"/>
            <a:ext cx="300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chemeClr val="bg2">
                    <a:lumMod val="50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3</a:t>
            </a:r>
            <a:endParaRPr lang="ko-KR" altLang="en-US" sz="2000" dirty="0">
              <a:solidFill>
                <a:schemeClr val="bg2">
                  <a:lumMod val="50000"/>
                </a:schemeClr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69DCE53-9DA0-4A1B-873D-3CADCB18D8CB}"/>
              </a:ext>
            </a:extLst>
          </p:cNvPr>
          <p:cNvSpPr txBox="1"/>
          <p:nvPr/>
        </p:nvSpPr>
        <p:spPr>
          <a:xfrm>
            <a:off x="7979370" y="0"/>
            <a:ext cx="300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chemeClr val="bg2">
                    <a:lumMod val="50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4</a:t>
            </a:r>
            <a:endParaRPr lang="ko-KR" altLang="en-US" sz="2000" dirty="0">
              <a:solidFill>
                <a:schemeClr val="bg2">
                  <a:lumMod val="50000"/>
                </a:schemeClr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28" name="이등변 삼각형 27">
            <a:extLst>
              <a:ext uri="{FF2B5EF4-FFF2-40B4-BE49-F238E27FC236}">
                <a16:creationId xmlns:a16="http://schemas.microsoft.com/office/drawing/2014/main" id="{CA9B5F36-E660-484B-AC56-AC8391B4B034}"/>
              </a:ext>
            </a:extLst>
          </p:cNvPr>
          <p:cNvSpPr/>
          <p:nvPr/>
        </p:nvSpPr>
        <p:spPr>
          <a:xfrm>
            <a:off x="8762937" y="346807"/>
            <a:ext cx="266700" cy="18509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이등변 삼각형 28">
            <a:extLst>
              <a:ext uri="{FF2B5EF4-FFF2-40B4-BE49-F238E27FC236}">
                <a16:creationId xmlns:a16="http://schemas.microsoft.com/office/drawing/2014/main" id="{9C5F71F9-94D8-43C7-87C2-90F3D4ECACBD}"/>
              </a:ext>
            </a:extLst>
          </p:cNvPr>
          <p:cNvSpPr/>
          <p:nvPr/>
        </p:nvSpPr>
        <p:spPr>
          <a:xfrm>
            <a:off x="9479828" y="339621"/>
            <a:ext cx="266700" cy="18509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26973B8-1BDE-41DB-8AD3-C867CA5E08B2}"/>
              </a:ext>
            </a:extLst>
          </p:cNvPr>
          <p:cNvSpPr txBox="1"/>
          <p:nvPr/>
        </p:nvSpPr>
        <p:spPr>
          <a:xfrm>
            <a:off x="8729599" y="0"/>
            <a:ext cx="300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chemeClr val="bg2">
                    <a:lumMod val="50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5</a:t>
            </a:r>
            <a:endParaRPr lang="ko-KR" altLang="en-US" sz="2000" dirty="0">
              <a:solidFill>
                <a:schemeClr val="bg2">
                  <a:lumMod val="50000"/>
                </a:schemeClr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D68AD04-A2F9-4862-B629-B7A2DDF9CFB7}"/>
              </a:ext>
            </a:extLst>
          </p:cNvPr>
          <p:cNvSpPr txBox="1"/>
          <p:nvPr/>
        </p:nvSpPr>
        <p:spPr>
          <a:xfrm>
            <a:off x="9446490" y="0"/>
            <a:ext cx="300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chemeClr val="bg2">
                    <a:lumMod val="50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6</a:t>
            </a:r>
            <a:endParaRPr lang="ko-KR" altLang="en-US" sz="2000" dirty="0">
              <a:solidFill>
                <a:schemeClr val="bg2">
                  <a:lumMod val="50000"/>
                </a:schemeClr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79FAEE3-5695-467E-80B3-0DEE66608CD2}"/>
              </a:ext>
            </a:extLst>
          </p:cNvPr>
          <p:cNvSpPr txBox="1"/>
          <p:nvPr/>
        </p:nvSpPr>
        <p:spPr>
          <a:xfrm>
            <a:off x="159472" y="35261"/>
            <a:ext cx="5543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&lt;</a:t>
            </a:r>
            <a:r>
              <a:rPr lang="ko-KR" altLang="en-US" sz="2400" dirty="0">
                <a:solidFill>
                  <a:schemeClr val="bg1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주요 학사 내용</a:t>
            </a:r>
            <a:r>
              <a:rPr lang="en-US" altLang="ko-KR" sz="2400" dirty="0">
                <a:solidFill>
                  <a:schemeClr val="bg1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&gt;</a:t>
            </a:r>
            <a:endParaRPr lang="ko-KR" altLang="en-US" sz="2400" dirty="0">
              <a:solidFill>
                <a:schemeClr val="bg1"/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80E44524-820F-4366-8F9D-44C6ED429DE3}"/>
              </a:ext>
            </a:extLst>
          </p:cNvPr>
          <p:cNvSpPr/>
          <p:nvPr/>
        </p:nvSpPr>
        <p:spPr>
          <a:xfrm>
            <a:off x="0" y="6325122"/>
            <a:ext cx="9906000" cy="51846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6B9611E8-827D-40F1-BC10-A794593719D0}"/>
              </a:ext>
            </a:extLst>
          </p:cNvPr>
          <p:cNvSpPr/>
          <p:nvPr/>
        </p:nvSpPr>
        <p:spPr>
          <a:xfrm>
            <a:off x="0" y="6398253"/>
            <a:ext cx="9906000" cy="45974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067F02F-197A-461D-9AE2-7229E2683AD7}"/>
              </a:ext>
            </a:extLst>
          </p:cNvPr>
          <p:cNvSpPr txBox="1"/>
          <p:nvPr/>
        </p:nvSpPr>
        <p:spPr>
          <a:xfrm>
            <a:off x="0" y="6434126"/>
            <a:ext cx="990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solidFill>
                  <a:schemeClr val="bg1">
                    <a:lumMod val="95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2023</a:t>
            </a:r>
            <a:r>
              <a:rPr lang="ko-KR" altLang="en-US" sz="2000" dirty="0">
                <a:solidFill>
                  <a:schemeClr val="bg1">
                    <a:lumMod val="95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학년도 후기 행정법무대학원 </a:t>
            </a:r>
            <a:r>
              <a:rPr lang="ko-KR" altLang="en-US" sz="2000" dirty="0" err="1">
                <a:solidFill>
                  <a:schemeClr val="bg1">
                    <a:lumMod val="95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교학안내</a:t>
            </a:r>
            <a:endParaRPr lang="ko-KR" altLang="en-US" sz="2000" dirty="0">
              <a:solidFill>
                <a:schemeClr val="bg1">
                  <a:lumMod val="95000"/>
                </a:schemeClr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692109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4641" y="3429000"/>
            <a:ext cx="31886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▢ 학점취득 및 수료</a:t>
            </a:r>
            <a:endParaRPr lang="en-US" altLang="ko-KR" sz="3200" b="1" dirty="0"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1669" y="4144301"/>
            <a:ext cx="93048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1. </a:t>
            </a:r>
            <a:r>
              <a:rPr lang="ko-KR" altLang="en-US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담당교수가 평가한 성적이 과목당 </a:t>
            </a:r>
            <a:r>
              <a:rPr lang="en-US" altLang="ko-KR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70</a:t>
            </a:r>
            <a:r>
              <a:rPr lang="ko-KR" altLang="en-US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점 이상일 때 학점취득으로 인정</a:t>
            </a:r>
          </a:p>
          <a:p>
            <a:pPr fontAlgn="base" latinLnBrk="1"/>
            <a:r>
              <a:rPr lang="en-US" altLang="ko-KR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   (</a:t>
            </a:r>
            <a:r>
              <a:rPr lang="ko-KR" altLang="en-US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단</a:t>
            </a:r>
            <a:r>
              <a:rPr lang="en-US" altLang="ko-KR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, </a:t>
            </a:r>
            <a:r>
              <a:rPr lang="ko-KR" altLang="en-US" b="1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논문대체과정 학점은 </a:t>
            </a:r>
            <a:r>
              <a:rPr lang="en-US" altLang="ko-KR" b="1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80</a:t>
            </a:r>
            <a:r>
              <a:rPr lang="ko-KR" altLang="en-US" b="1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점 이상일 때 학점취득으로 인정</a:t>
            </a:r>
            <a:r>
              <a:rPr lang="en-US" altLang="ko-KR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) </a:t>
            </a:r>
            <a:endParaRPr lang="ko-KR" altLang="en-US" dirty="0">
              <a:latin typeface="경기천년바탕 Bold" panose="02020803020101020101" pitchFamily="18" charset="-127"/>
              <a:ea typeface="경기천년바탕 Bold" panose="02020803020101020101" pitchFamily="18" charset="-127"/>
            </a:endParaRPr>
          </a:p>
          <a:p>
            <a:pPr fontAlgn="base"/>
            <a:endParaRPr lang="en-US" altLang="ko-KR" dirty="0">
              <a:latin typeface="경기천년바탕 Bold" panose="02020803020101020101" pitchFamily="18" charset="-127"/>
              <a:ea typeface="경기천년바탕 Bold" panose="02020803020101020101" pitchFamily="18" charset="-127"/>
            </a:endParaRPr>
          </a:p>
          <a:p>
            <a:pPr fontAlgn="base"/>
            <a:r>
              <a:rPr lang="en-US" altLang="ko-KR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2. </a:t>
            </a:r>
            <a:r>
              <a:rPr lang="ko-KR" altLang="en-US" dirty="0" err="1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이수학점을</a:t>
            </a:r>
            <a:r>
              <a:rPr lang="ko-KR" altLang="en-US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 취득하고 </a:t>
            </a:r>
            <a:r>
              <a:rPr lang="ko-KR" altLang="en-US" dirty="0" err="1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평균성적이</a:t>
            </a:r>
            <a:r>
              <a:rPr lang="ko-KR" altLang="en-US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 </a:t>
            </a:r>
            <a:r>
              <a:rPr lang="en-US" altLang="ko-KR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B</a:t>
            </a:r>
            <a:r>
              <a:rPr lang="ko-KR" altLang="en-US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이상이며</a:t>
            </a:r>
            <a:r>
              <a:rPr lang="en-US" altLang="ko-KR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, 5</a:t>
            </a:r>
            <a:r>
              <a:rPr lang="ko-KR" altLang="en-US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학기이상 등록을 완료하였을 때 </a:t>
            </a:r>
            <a:endParaRPr lang="en-US" altLang="ko-KR" dirty="0">
              <a:latin typeface="경기천년바탕 Bold" panose="02020803020101020101" pitchFamily="18" charset="-127"/>
              <a:ea typeface="경기천년바탕 Bold" panose="02020803020101020101" pitchFamily="18" charset="-127"/>
            </a:endParaRPr>
          </a:p>
          <a:p>
            <a:pPr fontAlgn="base"/>
            <a:r>
              <a:rPr lang="en-US" altLang="ko-KR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   </a:t>
            </a:r>
            <a:r>
              <a:rPr lang="ko-KR" altLang="en-US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전 과정을 수료한 것으로 인정함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4641" y="1398269"/>
            <a:ext cx="33281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▢ 수업 및 재학 연한</a:t>
            </a:r>
            <a:endParaRPr lang="en-US" altLang="ko-KR" sz="3200" b="1" dirty="0"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4641" y="2116185"/>
            <a:ext cx="9304858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1"/>
            <a:r>
              <a:rPr lang="en-US" altLang="ko-KR" b="1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1. </a:t>
            </a:r>
            <a:r>
              <a:rPr lang="ko-KR" altLang="en-US" b="1" dirty="0">
                <a:solidFill>
                  <a:srgbClr val="004898"/>
                </a:solidFill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수업 연한</a:t>
            </a:r>
            <a:r>
              <a:rPr lang="ko-KR" altLang="en-US" dirty="0">
                <a:solidFill>
                  <a:srgbClr val="004898"/>
                </a:solidFill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 </a:t>
            </a:r>
            <a:r>
              <a:rPr lang="en-US" altLang="ko-KR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: 2</a:t>
            </a:r>
            <a:r>
              <a:rPr lang="ko-KR" altLang="en-US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년 </a:t>
            </a:r>
            <a:r>
              <a:rPr lang="en-US" altLang="ko-KR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6</a:t>
            </a:r>
            <a:r>
              <a:rPr lang="ko-KR" altLang="en-US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개월 이상</a:t>
            </a:r>
          </a:p>
          <a:p>
            <a:pPr fontAlgn="base" latinLnBrk="1"/>
            <a:endParaRPr lang="en-US" altLang="ko-KR" sz="1000" b="1" dirty="0">
              <a:latin typeface="경기천년바탕 Bold" panose="02020803020101020101" pitchFamily="18" charset="-127"/>
              <a:ea typeface="경기천년바탕 Bold" panose="02020803020101020101" pitchFamily="18" charset="-127"/>
            </a:endParaRPr>
          </a:p>
          <a:p>
            <a:pPr fontAlgn="base" latinLnBrk="1"/>
            <a:r>
              <a:rPr lang="en-US" altLang="ko-KR" b="1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2. </a:t>
            </a:r>
            <a:r>
              <a:rPr lang="ko-KR" altLang="en-US" b="1" dirty="0">
                <a:solidFill>
                  <a:srgbClr val="004898"/>
                </a:solidFill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재학 연한</a:t>
            </a:r>
            <a:r>
              <a:rPr lang="ko-KR" altLang="en-US" dirty="0">
                <a:solidFill>
                  <a:srgbClr val="004898"/>
                </a:solidFill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 </a:t>
            </a:r>
            <a:r>
              <a:rPr lang="en-US" altLang="ko-KR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: 5</a:t>
            </a:r>
            <a:r>
              <a:rPr lang="ko-KR" altLang="en-US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년 </a:t>
            </a:r>
            <a:r>
              <a:rPr lang="en-US" altLang="ko-KR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6</a:t>
            </a:r>
            <a:r>
              <a:rPr lang="ko-KR" altLang="en-US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개월 </a:t>
            </a:r>
            <a:r>
              <a:rPr lang="en-US" altLang="ko-KR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(</a:t>
            </a:r>
            <a:r>
              <a:rPr lang="ko-KR" altLang="en-US" dirty="0" err="1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휴학기간은</a:t>
            </a:r>
            <a:r>
              <a:rPr lang="ko-KR" altLang="en-US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 </a:t>
            </a:r>
            <a:r>
              <a:rPr lang="ko-KR" altLang="en-US" dirty="0" err="1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재학기간에</a:t>
            </a:r>
            <a:r>
              <a:rPr lang="ko-KR" altLang="en-US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 포함하지 아니한다</a:t>
            </a:r>
            <a:r>
              <a:rPr lang="en-US" altLang="ko-KR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) </a:t>
            </a:r>
            <a:endParaRPr lang="ko-KR" altLang="en-US" dirty="0">
              <a:latin typeface="경기천년바탕 Bold" panose="02020803020101020101" pitchFamily="18" charset="-127"/>
              <a:ea typeface="경기천년바탕 Bold" panose="02020803020101020101" pitchFamily="18" charset="-127"/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1C88534C-985F-48CF-806D-A54AC3FA6F9C}"/>
              </a:ext>
            </a:extLst>
          </p:cNvPr>
          <p:cNvSpPr/>
          <p:nvPr/>
        </p:nvSpPr>
        <p:spPr>
          <a:xfrm>
            <a:off x="0" y="6325122"/>
            <a:ext cx="9906000" cy="51846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765B1CB9-3A87-445C-AE2D-464B54AF2BE9}"/>
              </a:ext>
            </a:extLst>
          </p:cNvPr>
          <p:cNvSpPr/>
          <p:nvPr/>
        </p:nvSpPr>
        <p:spPr>
          <a:xfrm>
            <a:off x="0" y="6398253"/>
            <a:ext cx="9906000" cy="45974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1AB16E6-326F-437E-97D4-43D44D15E83F}"/>
              </a:ext>
            </a:extLst>
          </p:cNvPr>
          <p:cNvSpPr txBox="1"/>
          <p:nvPr/>
        </p:nvSpPr>
        <p:spPr>
          <a:xfrm>
            <a:off x="0" y="6434126"/>
            <a:ext cx="990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solidFill>
                  <a:schemeClr val="bg1">
                    <a:lumMod val="95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2023</a:t>
            </a:r>
            <a:r>
              <a:rPr lang="ko-KR" altLang="en-US" sz="2000" dirty="0">
                <a:solidFill>
                  <a:schemeClr val="bg1">
                    <a:lumMod val="95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학년도 후기 행정법무대학원 </a:t>
            </a:r>
            <a:r>
              <a:rPr lang="ko-KR" altLang="en-US" sz="2000" dirty="0" err="1">
                <a:solidFill>
                  <a:schemeClr val="bg1">
                    <a:lumMod val="95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교학안내</a:t>
            </a:r>
            <a:endParaRPr lang="ko-KR" altLang="en-US" sz="2000" dirty="0">
              <a:solidFill>
                <a:schemeClr val="bg1">
                  <a:lumMod val="95000"/>
                </a:schemeClr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CB58D2E1-293E-47E6-A32A-3F8510578521}"/>
              </a:ext>
            </a:extLst>
          </p:cNvPr>
          <p:cNvSpPr/>
          <p:nvPr/>
        </p:nvSpPr>
        <p:spPr>
          <a:xfrm>
            <a:off x="0" y="1"/>
            <a:ext cx="9906000" cy="518469"/>
          </a:xfrm>
          <a:prstGeom prst="rect">
            <a:avLst/>
          </a:prstGeom>
          <a:solidFill>
            <a:srgbClr val="0048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1" name="Picture 2" descr="로고] 단국대학교 로고 AI 파일 공유 + png 파일(시그니처,앰블럼,심벌마크) : 네이버 블로그">
            <a:extLst>
              <a:ext uri="{FF2B5EF4-FFF2-40B4-BE49-F238E27FC236}">
                <a16:creationId xmlns:a16="http://schemas.microsoft.com/office/drawing/2014/main" id="{17BADCE0-BD0C-48D1-ADC2-B55463370F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09" b="40763"/>
          <a:stretch/>
        </p:blipFill>
        <p:spPr bwMode="auto">
          <a:xfrm>
            <a:off x="-9525" y="459747"/>
            <a:ext cx="2417165" cy="47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이등변 삼각형 31">
            <a:extLst>
              <a:ext uri="{FF2B5EF4-FFF2-40B4-BE49-F238E27FC236}">
                <a16:creationId xmlns:a16="http://schemas.microsoft.com/office/drawing/2014/main" id="{ED5D8662-094B-4A45-B3A7-6E32175ADDA0}"/>
              </a:ext>
            </a:extLst>
          </p:cNvPr>
          <p:cNvSpPr/>
          <p:nvPr/>
        </p:nvSpPr>
        <p:spPr>
          <a:xfrm>
            <a:off x="5862035" y="351851"/>
            <a:ext cx="266700" cy="18509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이등변 삼각형 32">
            <a:extLst>
              <a:ext uri="{FF2B5EF4-FFF2-40B4-BE49-F238E27FC236}">
                <a16:creationId xmlns:a16="http://schemas.microsoft.com/office/drawing/2014/main" id="{143A6AF9-98F3-468B-A778-EDCB22958836}"/>
              </a:ext>
            </a:extLst>
          </p:cNvPr>
          <p:cNvSpPr/>
          <p:nvPr/>
        </p:nvSpPr>
        <p:spPr>
          <a:xfrm>
            <a:off x="6578926" y="341815"/>
            <a:ext cx="266700" cy="18509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이등변 삼각형 33">
            <a:extLst>
              <a:ext uri="{FF2B5EF4-FFF2-40B4-BE49-F238E27FC236}">
                <a16:creationId xmlns:a16="http://schemas.microsoft.com/office/drawing/2014/main" id="{BA74A083-911F-44BD-A6B1-960E0023A5B8}"/>
              </a:ext>
            </a:extLst>
          </p:cNvPr>
          <p:cNvSpPr/>
          <p:nvPr/>
        </p:nvSpPr>
        <p:spPr>
          <a:xfrm>
            <a:off x="7295817" y="339621"/>
            <a:ext cx="266700" cy="18509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이등변 삼각형 34">
            <a:extLst>
              <a:ext uri="{FF2B5EF4-FFF2-40B4-BE49-F238E27FC236}">
                <a16:creationId xmlns:a16="http://schemas.microsoft.com/office/drawing/2014/main" id="{57123654-D5D1-4BEC-AAAB-74B6799F1258}"/>
              </a:ext>
            </a:extLst>
          </p:cNvPr>
          <p:cNvSpPr/>
          <p:nvPr/>
        </p:nvSpPr>
        <p:spPr>
          <a:xfrm>
            <a:off x="8012708" y="339621"/>
            <a:ext cx="266700" cy="18509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DC393EE-CCD1-4559-9300-4E2D5B4749E8}"/>
              </a:ext>
            </a:extLst>
          </p:cNvPr>
          <p:cNvSpPr txBox="1"/>
          <p:nvPr/>
        </p:nvSpPr>
        <p:spPr>
          <a:xfrm>
            <a:off x="5828698" y="0"/>
            <a:ext cx="300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chemeClr val="bg2">
                    <a:lumMod val="50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1</a:t>
            </a:r>
            <a:endParaRPr lang="ko-KR" altLang="en-US" sz="2000" dirty="0">
              <a:solidFill>
                <a:schemeClr val="bg2">
                  <a:lumMod val="50000"/>
                </a:schemeClr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E51F3B7-5661-4B8E-A4F8-435E9864049C}"/>
              </a:ext>
            </a:extLst>
          </p:cNvPr>
          <p:cNvSpPr txBox="1"/>
          <p:nvPr/>
        </p:nvSpPr>
        <p:spPr>
          <a:xfrm>
            <a:off x="6545588" y="0"/>
            <a:ext cx="300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2</a:t>
            </a:r>
            <a:endParaRPr lang="ko-KR" altLang="en-US" sz="2000" dirty="0">
              <a:solidFill>
                <a:schemeClr val="bg1"/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E21416B-E278-4D05-B0F6-85F9C9BFD585}"/>
              </a:ext>
            </a:extLst>
          </p:cNvPr>
          <p:cNvSpPr txBox="1"/>
          <p:nvPr/>
        </p:nvSpPr>
        <p:spPr>
          <a:xfrm>
            <a:off x="7262479" y="0"/>
            <a:ext cx="300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chemeClr val="bg2">
                    <a:lumMod val="50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3</a:t>
            </a:r>
            <a:endParaRPr lang="ko-KR" altLang="en-US" sz="2000" dirty="0">
              <a:solidFill>
                <a:schemeClr val="bg2">
                  <a:lumMod val="50000"/>
                </a:schemeClr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1248CDD-9BB3-4081-895E-58A3C8ECD7EB}"/>
              </a:ext>
            </a:extLst>
          </p:cNvPr>
          <p:cNvSpPr txBox="1"/>
          <p:nvPr/>
        </p:nvSpPr>
        <p:spPr>
          <a:xfrm>
            <a:off x="7979370" y="0"/>
            <a:ext cx="300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chemeClr val="bg2">
                    <a:lumMod val="50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4</a:t>
            </a:r>
            <a:endParaRPr lang="ko-KR" altLang="en-US" sz="2000" dirty="0">
              <a:solidFill>
                <a:schemeClr val="bg2">
                  <a:lumMod val="50000"/>
                </a:schemeClr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40" name="이등변 삼각형 39">
            <a:extLst>
              <a:ext uri="{FF2B5EF4-FFF2-40B4-BE49-F238E27FC236}">
                <a16:creationId xmlns:a16="http://schemas.microsoft.com/office/drawing/2014/main" id="{DD732661-6FDE-47AC-86E9-ADAFD3C12A6C}"/>
              </a:ext>
            </a:extLst>
          </p:cNvPr>
          <p:cNvSpPr/>
          <p:nvPr/>
        </p:nvSpPr>
        <p:spPr>
          <a:xfrm>
            <a:off x="8762937" y="346807"/>
            <a:ext cx="266700" cy="18509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이등변 삼각형 40">
            <a:extLst>
              <a:ext uri="{FF2B5EF4-FFF2-40B4-BE49-F238E27FC236}">
                <a16:creationId xmlns:a16="http://schemas.microsoft.com/office/drawing/2014/main" id="{E2E8EDBB-4316-4394-9483-C68276238CF1}"/>
              </a:ext>
            </a:extLst>
          </p:cNvPr>
          <p:cNvSpPr/>
          <p:nvPr/>
        </p:nvSpPr>
        <p:spPr>
          <a:xfrm>
            <a:off x="9479828" y="339621"/>
            <a:ext cx="266700" cy="18509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3F42096-4074-4F47-B17C-23D372C8DE0B}"/>
              </a:ext>
            </a:extLst>
          </p:cNvPr>
          <p:cNvSpPr txBox="1"/>
          <p:nvPr/>
        </p:nvSpPr>
        <p:spPr>
          <a:xfrm>
            <a:off x="8729599" y="0"/>
            <a:ext cx="300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chemeClr val="bg2">
                    <a:lumMod val="50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5</a:t>
            </a:r>
            <a:endParaRPr lang="ko-KR" altLang="en-US" sz="2000" dirty="0">
              <a:solidFill>
                <a:schemeClr val="bg2">
                  <a:lumMod val="50000"/>
                </a:schemeClr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4EB9592-7DFD-415C-8149-AC7080EEC078}"/>
              </a:ext>
            </a:extLst>
          </p:cNvPr>
          <p:cNvSpPr txBox="1"/>
          <p:nvPr/>
        </p:nvSpPr>
        <p:spPr>
          <a:xfrm>
            <a:off x="9446490" y="0"/>
            <a:ext cx="300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chemeClr val="bg2">
                    <a:lumMod val="50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6</a:t>
            </a:r>
            <a:endParaRPr lang="ko-KR" altLang="en-US" sz="2000" dirty="0">
              <a:solidFill>
                <a:schemeClr val="bg2">
                  <a:lumMod val="50000"/>
                </a:schemeClr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F201833-E840-490F-ABBB-D5D6205C449D}"/>
              </a:ext>
            </a:extLst>
          </p:cNvPr>
          <p:cNvSpPr txBox="1"/>
          <p:nvPr/>
        </p:nvSpPr>
        <p:spPr>
          <a:xfrm>
            <a:off x="159472" y="35261"/>
            <a:ext cx="5543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&lt;</a:t>
            </a:r>
            <a:r>
              <a:rPr lang="ko-KR" altLang="en-US" sz="2400" dirty="0">
                <a:solidFill>
                  <a:schemeClr val="bg1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주요 학사 내용</a:t>
            </a:r>
            <a:r>
              <a:rPr lang="en-US" altLang="ko-KR" sz="2400" dirty="0">
                <a:solidFill>
                  <a:schemeClr val="bg1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&gt;</a:t>
            </a:r>
            <a:endParaRPr lang="ko-KR" altLang="en-US" sz="2400" dirty="0">
              <a:solidFill>
                <a:schemeClr val="bg1"/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24" name="타원 23">
            <a:extLst>
              <a:ext uri="{FF2B5EF4-FFF2-40B4-BE49-F238E27FC236}">
                <a16:creationId xmlns:a16="http://schemas.microsoft.com/office/drawing/2014/main" id="{01683328-1EFB-47D7-BEFA-4814802F80BB}"/>
              </a:ext>
            </a:extLst>
          </p:cNvPr>
          <p:cNvSpPr/>
          <p:nvPr/>
        </p:nvSpPr>
        <p:spPr>
          <a:xfrm>
            <a:off x="9029637" y="676341"/>
            <a:ext cx="716891" cy="697441"/>
          </a:xfrm>
          <a:prstGeom prst="ellipse">
            <a:avLst/>
          </a:prstGeom>
          <a:noFill/>
          <a:ln w="25400">
            <a:solidFill>
              <a:srgbClr val="0048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600" dirty="0">
                <a:solidFill>
                  <a:schemeClr val="tx1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P.6</a:t>
            </a:r>
            <a:endParaRPr lang="ko-KR" altLang="en-US" sz="1600" dirty="0">
              <a:solidFill>
                <a:schemeClr val="tx1"/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235185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9221" y="916505"/>
            <a:ext cx="26148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▢ 졸업자격시험</a:t>
            </a:r>
            <a:endParaRPr lang="en-US" altLang="ko-KR" sz="3200" b="1" dirty="0"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9221" y="1548276"/>
            <a:ext cx="9535898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1"/>
            <a:r>
              <a:rPr lang="en-US" altLang="ko-KR" b="1" dirty="0">
                <a:solidFill>
                  <a:srgbClr val="004898"/>
                </a:solidFill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1. </a:t>
            </a:r>
            <a:r>
              <a:rPr lang="ko-KR" altLang="en-US" b="1" dirty="0">
                <a:solidFill>
                  <a:srgbClr val="004898"/>
                </a:solidFill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외국어 자격시험 </a:t>
            </a:r>
            <a:endParaRPr lang="ko-KR" altLang="en-US" dirty="0">
              <a:solidFill>
                <a:srgbClr val="004898"/>
              </a:solidFill>
              <a:latin typeface="경기천년바탕 Bold" panose="02020803020101020101" pitchFamily="18" charset="-127"/>
              <a:ea typeface="경기천년바탕 Bold" panose="02020803020101020101" pitchFamily="18" charset="-127"/>
            </a:endParaRPr>
          </a:p>
          <a:p>
            <a:pPr fontAlgn="base" latinLnBrk="1"/>
            <a:r>
              <a:rPr lang="ko-KR" altLang="en-US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   가</a:t>
            </a:r>
            <a:r>
              <a:rPr lang="en-US" altLang="ko-KR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. </a:t>
            </a:r>
            <a:r>
              <a:rPr lang="ko-KR" altLang="en-US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시험과목 </a:t>
            </a:r>
            <a:r>
              <a:rPr lang="en-US" altLang="ko-KR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: </a:t>
            </a:r>
            <a:r>
              <a:rPr lang="ko-KR" altLang="en-US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영어</a:t>
            </a:r>
          </a:p>
          <a:p>
            <a:pPr fontAlgn="base" latinLnBrk="1"/>
            <a:r>
              <a:rPr lang="ko-KR" altLang="en-US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   나</a:t>
            </a:r>
            <a:r>
              <a:rPr lang="en-US" altLang="ko-KR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. </a:t>
            </a:r>
            <a:r>
              <a:rPr lang="ko-KR" altLang="en-US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응시자격 </a:t>
            </a:r>
            <a:r>
              <a:rPr lang="en-US" altLang="ko-KR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: 2</a:t>
            </a:r>
            <a:r>
              <a:rPr lang="ko-KR" altLang="en-US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학기부터 응시할 수 있으며</a:t>
            </a:r>
            <a:r>
              <a:rPr lang="en-US" altLang="ko-KR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, </a:t>
            </a:r>
            <a:r>
              <a:rPr lang="ko-KR" altLang="en-US" sz="1600" dirty="0" err="1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불합격시</a:t>
            </a:r>
            <a:r>
              <a:rPr lang="ko-KR" altLang="en-US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 </a:t>
            </a:r>
            <a:r>
              <a:rPr lang="ko-KR" altLang="en-US" sz="1600" dirty="0" err="1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재응시</a:t>
            </a:r>
            <a:r>
              <a:rPr lang="ko-KR" altLang="en-US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 할 수 있음</a:t>
            </a:r>
          </a:p>
          <a:p>
            <a:pPr fontAlgn="base" latinLnBrk="1"/>
            <a:r>
              <a:rPr lang="ko-KR" altLang="en-US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   다</a:t>
            </a:r>
            <a:r>
              <a:rPr lang="en-US" altLang="ko-KR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. </a:t>
            </a:r>
            <a:r>
              <a:rPr lang="ko-KR" altLang="en-US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시행시기 </a:t>
            </a:r>
            <a:r>
              <a:rPr lang="en-US" altLang="ko-KR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: </a:t>
            </a:r>
            <a:r>
              <a:rPr lang="ko-KR" altLang="en-US" sz="1600" dirty="0" err="1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매학기초</a:t>
            </a:r>
            <a:r>
              <a:rPr lang="ko-KR" altLang="en-US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 </a:t>
            </a:r>
            <a:r>
              <a:rPr lang="en-US" altLang="ko-KR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4</a:t>
            </a:r>
            <a:r>
              <a:rPr lang="ko-KR" altLang="en-US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월</a:t>
            </a:r>
            <a:r>
              <a:rPr lang="en-US" altLang="ko-KR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, 10</a:t>
            </a:r>
            <a:r>
              <a:rPr lang="ko-KR" altLang="en-US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월에 시행</a:t>
            </a:r>
          </a:p>
          <a:p>
            <a:pPr fontAlgn="base" latinLnBrk="1"/>
            <a:r>
              <a:rPr lang="ko-KR" altLang="en-US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   라</a:t>
            </a:r>
            <a:r>
              <a:rPr lang="en-US" altLang="ko-KR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. </a:t>
            </a:r>
            <a:r>
              <a:rPr lang="ko-KR" altLang="en-US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합격기준 </a:t>
            </a:r>
            <a:r>
              <a:rPr lang="en-US" altLang="ko-KR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: 100</a:t>
            </a:r>
            <a:r>
              <a:rPr lang="ko-KR" altLang="en-US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만점에 </a:t>
            </a:r>
            <a:r>
              <a:rPr lang="en-US" altLang="ko-KR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70</a:t>
            </a:r>
            <a:r>
              <a:rPr lang="ko-KR" altLang="en-US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점 이상</a:t>
            </a:r>
          </a:p>
          <a:p>
            <a:pPr fontAlgn="base" latinLnBrk="1"/>
            <a:r>
              <a:rPr lang="en-US" altLang="ko-KR" sz="1600" b="1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      ※ </a:t>
            </a:r>
            <a:r>
              <a:rPr lang="ko-KR" altLang="en-US" sz="1600" b="1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외국어자격시험면제기준</a:t>
            </a:r>
            <a:endParaRPr lang="ko-KR" altLang="en-US" sz="1600" dirty="0">
              <a:latin typeface="경기천년바탕 Bold" panose="02020803020101020101" pitchFamily="18" charset="-127"/>
              <a:ea typeface="경기천년바탕 Bold" panose="02020803020101020101" pitchFamily="18" charset="-127"/>
            </a:endParaRPr>
          </a:p>
          <a:p>
            <a:pPr fontAlgn="base" latinLnBrk="1"/>
            <a:r>
              <a:rPr lang="en-US" altLang="ko-KR" sz="1600" b="1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          - </a:t>
            </a:r>
            <a:r>
              <a:rPr lang="ko-KR" altLang="en-US" sz="1600" b="1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공인영어시험 </a:t>
            </a:r>
            <a:r>
              <a:rPr lang="en-US" altLang="ko-KR" sz="1600" b="1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: </a:t>
            </a:r>
            <a:r>
              <a:rPr lang="en-US" altLang="ko-KR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TOEFL,CBT 227</a:t>
            </a:r>
            <a:r>
              <a:rPr lang="ko-KR" altLang="en-US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점 이상</a:t>
            </a:r>
            <a:r>
              <a:rPr lang="en-US" altLang="ko-KR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(IBT 87</a:t>
            </a:r>
            <a:r>
              <a:rPr lang="ko-KR" altLang="en-US" sz="1600" dirty="0" err="1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점이상</a:t>
            </a:r>
            <a:r>
              <a:rPr lang="en-US" altLang="ko-KR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), TOEIC 750</a:t>
            </a:r>
            <a:r>
              <a:rPr lang="ko-KR" altLang="en-US" sz="1600" dirty="0" err="1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점이상</a:t>
            </a:r>
            <a:r>
              <a:rPr lang="en-US" altLang="ko-KR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, </a:t>
            </a:r>
          </a:p>
          <a:p>
            <a:pPr fontAlgn="base" latinLnBrk="1"/>
            <a:r>
              <a:rPr lang="en-US" altLang="ko-KR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                                    TEPS 630</a:t>
            </a:r>
            <a:r>
              <a:rPr lang="ko-KR" altLang="en-US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점 이상의 성적 </a:t>
            </a:r>
            <a:r>
              <a:rPr lang="en-US" altLang="ko-KR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(</a:t>
            </a:r>
            <a:r>
              <a:rPr lang="ko-KR" altLang="en-US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단</a:t>
            </a:r>
            <a:r>
              <a:rPr lang="en-US" altLang="ko-KR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, </a:t>
            </a:r>
            <a:r>
              <a:rPr lang="ko-KR" altLang="en-US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최근 </a:t>
            </a:r>
            <a:r>
              <a:rPr lang="en-US" altLang="ko-KR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2</a:t>
            </a:r>
            <a:r>
              <a:rPr lang="ko-KR" altLang="en-US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년 이내 취득</a:t>
            </a:r>
            <a:r>
              <a:rPr lang="en-US" altLang="ko-KR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)</a:t>
            </a:r>
            <a:endParaRPr lang="ko-KR" altLang="en-US" sz="1600" dirty="0">
              <a:latin typeface="경기천년바탕 Bold" panose="02020803020101020101" pitchFamily="18" charset="-127"/>
              <a:ea typeface="경기천년바탕 Bold" panose="02020803020101020101" pitchFamily="18" charset="-127"/>
            </a:endParaRPr>
          </a:p>
          <a:p>
            <a:pPr fontAlgn="base" latinLnBrk="1"/>
            <a:r>
              <a:rPr lang="en-US" altLang="ko-KR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          -</a:t>
            </a:r>
            <a:r>
              <a:rPr lang="ko-KR" altLang="en-US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 영어권 국가에서 </a:t>
            </a:r>
            <a:r>
              <a:rPr lang="en-US" altLang="ko-KR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6</a:t>
            </a:r>
            <a:r>
              <a:rPr lang="ko-KR" altLang="en-US" sz="1600" dirty="0" err="1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개월이상</a:t>
            </a:r>
            <a:r>
              <a:rPr lang="ko-KR" altLang="en-US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 어학연수실적</a:t>
            </a:r>
            <a:r>
              <a:rPr lang="en-US" altLang="ko-KR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, 1</a:t>
            </a:r>
            <a:r>
              <a:rPr lang="ko-KR" altLang="en-US" sz="1600" dirty="0" err="1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년이상</a:t>
            </a:r>
            <a:r>
              <a:rPr lang="ko-KR" altLang="en-US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 </a:t>
            </a:r>
            <a:r>
              <a:rPr lang="ko-KR" altLang="en-US" sz="1600" dirty="0" err="1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연수실적</a:t>
            </a:r>
            <a:r>
              <a:rPr lang="en-US" altLang="ko-KR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(</a:t>
            </a:r>
            <a:r>
              <a:rPr lang="ko-KR" altLang="en-US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최근 </a:t>
            </a:r>
            <a:r>
              <a:rPr lang="en-US" altLang="ko-KR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5</a:t>
            </a:r>
            <a:r>
              <a:rPr lang="ko-KR" altLang="en-US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년 이내</a:t>
            </a:r>
            <a:r>
              <a:rPr lang="en-US" altLang="ko-KR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)</a:t>
            </a:r>
            <a:endParaRPr lang="ko-KR" altLang="en-US" sz="1600" dirty="0">
              <a:latin typeface="경기천년바탕 Bold" panose="02020803020101020101" pitchFamily="18" charset="-127"/>
              <a:ea typeface="경기천년바탕 Bold" panose="02020803020101020101" pitchFamily="18" charset="-127"/>
            </a:endParaRPr>
          </a:p>
          <a:p>
            <a:pPr fontAlgn="base" latinLnBrk="1"/>
            <a:r>
              <a:rPr lang="en-US" altLang="ko-KR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          - </a:t>
            </a:r>
            <a:r>
              <a:rPr lang="ko-KR" altLang="en-US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영어권 국가에서 </a:t>
            </a:r>
            <a:r>
              <a:rPr lang="en-US" altLang="ko-KR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1</a:t>
            </a:r>
            <a:r>
              <a:rPr lang="ko-KR" altLang="en-US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년 이상 정규대학 또는 대학원 과정 </a:t>
            </a:r>
            <a:r>
              <a:rPr lang="ko-KR" altLang="en-US" sz="1600" dirty="0" err="1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수학실적</a:t>
            </a:r>
            <a:r>
              <a:rPr lang="en-US" altLang="ko-KR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(</a:t>
            </a:r>
            <a:r>
              <a:rPr lang="ko-KR" altLang="en-US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최근 </a:t>
            </a:r>
            <a:r>
              <a:rPr lang="en-US" altLang="ko-KR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5</a:t>
            </a:r>
            <a:r>
              <a:rPr lang="ko-KR" altLang="en-US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년 이내</a:t>
            </a:r>
            <a:r>
              <a:rPr lang="en-US" altLang="ko-KR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)</a:t>
            </a:r>
            <a:endParaRPr lang="ko-KR" altLang="en-US" sz="1600" dirty="0">
              <a:latin typeface="경기천년바탕 Bold" panose="02020803020101020101" pitchFamily="18" charset="-127"/>
              <a:ea typeface="경기천년바탕 Bold" panose="02020803020101020101" pitchFamily="18" charset="-127"/>
            </a:endParaRPr>
          </a:p>
          <a:p>
            <a:pPr fontAlgn="base" latinLnBrk="1"/>
            <a:endParaRPr lang="en-US" altLang="ko-KR" sz="1400" b="1" dirty="0">
              <a:latin typeface="경기천년바탕 Bold" panose="02020803020101020101" pitchFamily="18" charset="-127"/>
              <a:ea typeface="경기천년바탕 Bold" panose="02020803020101020101" pitchFamily="18" charset="-127"/>
            </a:endParaRPr>
          </a:p>
          <a:p>
            <a:pPr fontAlgn="base" latinLnBrk="1"/>
            <a:endParaRPr lang="en-US" altLang="ko-KR" sz="1400" b="1" dirty="0">
              <a:latin typeface="경기천년바탕 Bold" panose="02020803020101020101" pitchFamily="18" charset="-127"/>
              <a:ea typeface="경기천년바탕 Bold" panose="02020803020101020101" pitchFamily="18" charset="-127"/>
            </a:endParaRPr>
          </a:p>
          <a:p>
            <a:pPr fontAlgn="base" latinLnBrk="1"/>
            <a:r>
              <a:rPr lang="en-US" altLang="ko-KR" b="1" dirty="0">
                <a:solidFill>
                  <a:srgbClr val="004898"/>
                </a:solidFill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2. </a:t>
            </a:r>
            <a:r>
              <a:rPr lang="ko-KR" altLang="en-US" b="1" dirty="0" err="1">
                <a:solidFill>
                  <a:srgbClr val="004898"/>
                </a:solidFill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종합학력</a:t>
            </a:r>
            <a:r>
              <a:rPr lang="ko-KR" altLang="en-US" b="1" dirty="0">
                <a:solidFill>
                  <a:srgbClr val="004898"/>
                </a:solidFill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 자격시험</a:t>
            </a:r>
            <a:r>
              <a:rPr lang="en-US" altLang="ko-KR" b="1" dirty="0">
                <a:solidFill>
                  <a:srgbClr val="004898"/>
                </a:solidFill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(</a:t>
            </a:r>
            <a:r>
              <a:rPr lang="ko-KR" altLang="en-US" b="1" dirty="0">
                <a:solidFill>
                  <a:srgbClr val="004898"/>
                </a:solidFill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전공</a:t>
            </a:r>
            <a:r>
              <a:rPr lang="en-US" altLang="ko-KR" b="1" dirty="0">
                <a:solidFill>
                  <a:srgbClr val="004898"/>
                </a:solidFill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)</a:t>
            </a:r>
            <a:endParaRPr lang="ko-KR" altLang="en-US" dirty="0">
              <a:solidFill>
                <a:srgbClr val="004898"/>
              </a:solidFill>
              <a:latin typeface="경기천년바탕 Bold" panose="02020803020101020101" pitchFamily="18" charset="-127"/>
              <a:ea typeface="경기천년바탕 Bold" panose="02020803020101020101" pitchFamily="18" charset="-127"/>
            </a:endParaRPr>
          </a:p>
          <a:p>
            <a:pPr fontAlgn="base"/>
            <a:r>
              <a:rPr lang="ko-KR" altLang="en-US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   가</a:t>
            </a:r>
            <a:r>
              <a:rPr lang="en-US" altLang="ko-KR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. </a:t>
            </a:r>
            <a:r>
              <a:rPr lang="ko-KR" altLang="en-US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응시자격 </a:t>
            </a:r>
            <a:endParaRPr lang="en-US" altLang="ko-KR" sz="1600" dirty="0">
              <a:latin typeface="경기천년바탕 Bold" panose="02020803020101020101" pitchFamily="18" charset="-127"/>
              <a:ea typeface="경기천년바탕 Bold" panose="02020803020101020101" pitchFamily="18" charset="-127"/>
            </a:endParaRPr>
          </a:p>
          <a:p>
            <a:pPr fontAlgn="base"/>
            <a:r>
              <a:rPr lang="en-US" altLang="ko-KR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        - 4</a:t>
            </a:r>
            <a:r>
              <a:rPr lang="ko-KR" altLang="en-US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학기생부터 응시</a:t>
            </a:r>
            <a:endParaRPr lang="en-US" altLang="ko-KR" sz="1600" dirty="0">
              <a:latin typeface="경기천년바탕 Bold" panose="02020803020101020101" pitchFamily="18" charset="-127"/>
              <a:ea typeface="경기천년바탕 Bold" panose="02020803020101020101" pitchFamily="18" charset="-127"/>
            </a:endParaRPr>
          </a:p>
          <a:p>
            <a:pPr fontAlgn="base"/>
            <a:r>
              <a:rPr lang="en-US" altLang="ko-KR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        - </a:t>
            </a:r>
            <a:r>
              <a:rPr lang="ko-KR" altLang="en-US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이수학점 </a:t>
            </a:r>
            <a:r>
              <a:rPr lang="en-US" altLang="ko-KR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18</a:t>
            </a:r>
            <a:r>
              <a:rPr lang="ko-KR" altLang="en-US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학점 이상을 취득한 원생 </a:t>
            </a:r>
            <a:r>
              <a:rPr lang="en-US" altLang="ko-KR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(</a:t>
            </a:r>
            <a:r>
              <a:rPr lang="ko-KR" altLang="en-US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사회복지</a:t>
            </a:r>
            <a:r>
              <a:rPr lang="en-US" altLang="ko-KR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/</a:t>
            </a:r>
            <a:r>
              <a:rPr lang="ko-KR" altLang="en-US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가족상담학과는 </a:t>
            </a:r>
            <a:r>
              <a:rPr lang="en-US" altLang="ko-KR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27</a:t>
            </a:r>
            <a:r>
              <a:rPr lang="ko-KR" altLang="en-US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학점</a:t>
            </a:r>
            <a:r>
              <a:rPr lang="en-US" altLang="ko-KR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) </a:t>
            </a:r>
            <a:r>
              <a:rPr lang="ko-KR" altLang="en-US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이상을</a:t>
            </a:r>
            <a:r>
              <a:rPr lang="en-US" altLang="ko-KR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 </a:t>
            </a:r>
            <a:r>
              <a:rPr lang="ko-KR" altLang="en-US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취득한 원생</a:t>
            </a:r>
          </a:p>
          <a:p>
            <a:pPr fontAlgn="base" latinLnBrk="1"/>
            <a:r>
              <a:rPr lang="ko-KR" altLang="en-US" sz="1600" b="1" dirty="0">
                <a:solidFill>
                  <a:srgbClr val="004898"/>
                </a:solidFill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   나</a:t>
            </a:r>
            <a:r>
              <a:rPr lang="en-US" altLang="ko-KR" sz="1600" b="1" dirty="0">
                <a:solidFill>
                  <a:srgbClr val="004898"/>
                </a:solidFill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. </a:t>
            </a:r>
            <a:r>
              <a:rPr lang="ko-KR" altLang="en-US" sz="1600" b="1" dirty="0">
                <a:solidFill>
                  <a:srgbClr val="004898"/>
                </a:solidFill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응시과목 </a:t>
            </a:r>
            <a:r>
              <a:rPr lang="en-US" altLang="ko-KR" sz="1600" b="1" dirty="0">
                <a:solidFill>
                  <a:srgbClr val="004898"/>
                </a:solidFill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: 2</a:t>
            </a:r>
            <a:r>
              <a:rPr lang="ko-KR" altLang="en-US" sz="1600" b="1" dirty="0">
                <a:solidFill>
                  <a:srgbClr val="004898"/>
                </a:solidFill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과목</a:t>
            </a:r>
            <a:r>
              <a:rPr lang="en-US" altLang="ko-KR" sz="1600" b="1" dirty="0">
                <a:solidFill>
                  <a:srgbClr val="004898"/>
                </a:solidFill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(</a:t>
            </a:r>
            <a:r>
              <a:rPr lang="ko-KR" altLang="en-US" sz="1600" b="1" dirty="0">
                <a:solidFill>
                  <a:srgbClr val="004898"/>
                </a:solidFill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이수한 교과목 중에서 학과주임교수가 선정</a:t>
            </a:r>
            <a:r>
              <a:rPr lang="en-US" altLang="ko-KR" sz="1600" b="1" dirty="0">
                <a:solidFill>
                  <a:srgbClr val="004898"/>
                </a:solidFill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)</a:t>
            </a:r>
            <a:endParaRPr lang="ko-KR" altLang="en-US" sz="1600" b="1" dirty="0">
              <a:solidFill>
                <a:srgbClr val="004898"/>
              </a:solidFill>
              <a:latin typeface="경기천년바탕 Bold" panose="02020803020101020101" pitchFamily="18" charset="-127"/>
              <a:ea typeface="경기천년바탕 Bold" panose="02020803020101020101" pitchFamily="18" charset="-127"/>
            </a:endParaRPr>
          </a:p>
          <a:p>
            <a:pPr fontAlgn="base" latinLnBrk="1"/>
            <a:r>
              <a:rPr lang="ko-KR" altLang="en-US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   다</a:t>
            </a:r>
            <a:r>
              <a:rPr lang="en-US" altLang="ko-KR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. </a:t>
            </a:r>
            <a:r>
              <a:rPr lang="ko-KR" altLang="en-US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합격기준 </a:t>
            </a:r>
            <a:r>
              <a:rPr lang="en-US" altLang="ko-KR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: </a:t>
            </a:r>
            <a:r>
              <a:rPr lang="ko-KR" altLang="en-US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과목당 </a:t>
            </a:r>
            <a:r>
              <a:rPr lang="en-US" altLang="ko-KR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100</a:t>
            </a:r>
            <a:r>
              <a:rPr lang="ko-KR" altLang="en-US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점 만점에 </a:t>
            </a:r>
            <a:r>
              <a:rPr lang="en-US" altLang="ko-KR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70</a:t>
            </a:r>
            <a:r>
              <a:rPr lang="ko-KR" altLang="en-US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점 이상을 </a:t>
            </a:r>
            <a:r>
              <a:rPr lang="ko-KR" altLang="en-US" sz="1600" dirty="0" err="1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합격인정</a:t>
            </a:r>
            <a:endParaRPr lang="ko-KR" altLang="en-US" sz="1600" dirty="0">
              <a:latin typeface="경기천년바탕 Bold" panose="02020803020101020101" pitchFamily="18" charset="-127"/>
              <a:ea typeface="경기천년바탕 Bold" panose="02020803020101020101" pitchFamily="18" charset="-127"/>
            </a:endParaRPr>
          </a:p>
          <a:p>
            <a:pPr fontAlgn="base" latinLnBrk="1"/>
            <a:r>
              <a:rPr lang="ko-KR" altLang="en-US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   라</a:t>
            </a:r>
            <a:r>
              <a:rPr lang="en-US" altLang="ko-KR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. </a:t>
            </a:r>
            <a:r>
              <a:rPr lang="ko-KR" altLang="en-US" sz="1600" dirty="0" err="1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종합학력</a:t>
            </a:r>
            <a:r>
              <a:rPr lang="ko-KR" altLang="en-US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 자격시험은 매 학기 </a:t>
            </a:r>
            <a:r>
              <a:rPr lang="en-US" altLang="ko-KR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4</a:t>
            </a:r>
            <a:r>
              <a:rPr lang="ko-KR" altLang="en-US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월</a:t>
            </a:r>
            <a:r>
              <a:rPr lang="en-US" altLang="ko-KR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, 10</a:t>
            </a:r>
            <a:r>
              <a:rPr lang="ko-KR" altLang="en-US" sz="1600" dirty="0"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월경에 시행 </a:t>
            </a:r>
          </a:p>
          <a:p>
            <a:pPr fontAlgn="base"/>
            <a:endParaRPr lang="ko-KR" altLang="en-US" sz="1400" dirty="0">
              <a:latin typeface="경기천년바탕 Bold" panose="02020803020101020101" pitchFamily="18" charset="-127"/>
              <a:ea typeface="경기천년바탕 Bold" panose="02020803020101020101" pitchFamily="18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D123E17B-5DA1-4DBD-A6E2-8B802C32FFC8}"/>
              </a:ext>
            </a:extLst>
          </p:cNvPr>
          <p:cNvSpPr/>
          <p:nvPr/>
        </p:nvSpPr>
        <p:spPr>
          <a:xfrm>
            <a:off x="0" y="6325122"/>
            <a:ext cx="9906000" cy="51846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23D528E7-458B-4B8A-9E63-AFF52A81E84C}"/>
              </a:ext>
            </a:extLst>
          </p:cNvPr>
          <p:cNvSpPr/>
          <p:nvPr/>
        </p:nvSpPr>
        <p:spPr>
          <a:xfrm>
            <a:off x="0" y="6398253"/>
            <a:ext cx="9906000" cy="45974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87C373E-C39C-4011-B71F-836079076D65}"/>
              </a:ext>
            </a:extLst>
          </p:cNvPr>
          <p:cNvSpPr txBox="1"/>
          <p:nvPr/>
        </p:nvSpPr>
        <p:spPr>
          <a:xfrm>
            <a:off x="0" y="6434126"/>
            <a:ext cx="990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solidFill>
                  <a:schemeClr val="bg1">
                    <a:lumMod val="95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2023</a:t>
            </a:r>
            <a:r>
              <a:rPr lang="ko-KR" altLang="en-US" sz="2000" dirty="0">
                <a:solidFill>
                  <a:schemeClr val="bg1">
                    <a:lumMod val="95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학년도 후기 행정법무대학원 </a:t>
            </a:r>
            <a:r>
              <a:rPr lang="ko-KR" altLang="en-US" sz="2000" dirty="0" err="1">
                <a:solidFill>
                  <a:schemeClr val="bg1">
                    <a:lumMod val="95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교학안내</a:t>
            </a:r>
            <a:endParaRPr lang="ko-KR" altLang="en-US" sz="2000" dirty="0">
              <a:solidFill>
                <a:schemeClr val="bg1">
                  <a:lumMod val="95000"/>
                </a:schemeClr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64FE2E62-5654-470D-8C21-C42D8033905C}"/>
              </a:ext>
            </a:extLst>
          </p:cNvPr>
          <p:cNvSpPr/>
          <p:nvPr/>
        </p:nvSpPr>
        <p:spPr>
          <a:xfrm>
            <a:off x="0" y="1"/>
            <a:ext cx="9906000" cy="518469"/>
          </a:xfrm>
          <a:prstGeom prst="rect">
            <a:avLst/>
          </a:prstGeom>
          <a:solidFill>
            <a:srgbClr val="0048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8" name="Picture 2" descr="로고] 단국대학교 로고 AI 파일 공유 + png 파일(시그니처,앰블럼,심벌마크) : 네이버 블로그">
            <a:extLst>
              <a:ext uri="{FF2B5EF4-FFF2-40B4-BE49-F238E27FC236}">
                <a16:creationId xmlns:a16="http://schemas.microsoft.com/office/drawing/2014/main" id="{64BB113A-8B41-41FE-ABEE-81791B15F0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09" b="40763"/>
          <a:stretch/>
        </p:blipFill>
        <p:spPr bwMode="auto">
          <a:xfrm>
            <a:off x="-9525" y="459747"/>
            <a:ext cx="2417165" cy="47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이등변 삼각형 28">
            <a:extLst>
              <a:ext uri="{FF2B5EF4-FFF2-40B4-BE49-F238E27FC236}">
                <a16:creationId xmlns:a16="http://schemas.microsoft.com/office/drawing/2014/main" id="{1FCF1B85-2285-43E1-9D76-FF6B2D268291}"/>
              </a:ext>
            </a:extLst>
          </p:cNvPr>
          <p:cNvSpPr/>
          <p:nvPr/>
        </p:nvSpPr>
        <p:spPr>
          <a:xfrm>
            <a:off x="5862035" y="351851"/>
            <a:ext cx="266700" cy="18509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이등변 삼각형 29">
            <a:extLst>
              <a:ext uri="{FF2B5EF4-FFF2-40B4-BE49-F238E27FC236}">
                <a16:creationId xmlns:a16="http://schemas.microsoft.com/office/drawing/2014/main" id="{3AAB3F9E-B750-4C8B-A0A3-F4F2BBB268E3}"/>
              </a:ext>
            </a:extLst>
          </p:cNvPr>
          <p:cNvSpPr/>
          <p:nvPr/>
        </p:nvSpPr>
        <p:spPr>
          <a:xfrm>
            <a:off x="6578926" y="341815"/>
            <a:ext cx="266700" cy="18509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이등변 삼각형 30">
            <a:extLst>
              <a:ext uri="{FF2B5EF4-FFF2-40B4-BE49-F238E27FC236}">
                <a16:creationId xmlns:a16="http://schemas.microsoft.com/office/drawing/2014/main" id="{54A5BB96-18F5-4BBC-92C5-7A1AF97D2809}"/>
              </a:ext>
            </a:extLst>
          </p:cNvPr>
          <p:cNvSpPr/>
          <p:nvPr/>
        </p:nvSpPr>
        <p:spPr>
          <a:xfrm>
            <a:off x="7295817" y="339621"/>
            <a:ext cx="266700" cy="18509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이등변 삼각형 31">
            <a:extLst>
              <a:ext uri="{FF2B5EF4-FFF2-40B4-BE49-F238E27FC236}">
                <a16:creationId xmlns:a16="http://schemas.microsoft.com/office/drawing/2014/main" id="{5D02C056-1443-4DAE-BFF9-80FDDB6A9A83}"/>
              </a:ext>
            </a:extLst>
          </p:cNvPr>
          <p:cNvSpPr/>
          <p:nvPr/>
        </p:nvSpPr>
        <p:spPr>
          <a:xfrm>
            <a:off x="8012708" y="339621"/>
            <a:ext cx="266700" cy="18509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581404C-CAFE-4BAA-84E5-2DD075B34A80}"/>
              </a:ext>
            </a:extLst>
          </p:cNvPr>
          <p:cNvSpPr txBox="1"/>
          <p:nvPr/>
        </p:nvSpPr>
        <p:spPr>
          <a:xfrm>
            <a:off x="5828698" y="0"/>
            <a:ext cx="300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chemeClr val="bg2">
                    <a:lumMod val="50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1</a:t>
            </a:r>
            <a:endParaRPr lang="ko-KR" altLang="en-US" sz="2000" dirty="0">
              <a:solidFill>
                <a:schemeClr val="bg2">
                  <a:lumMod val="50000"/>
                </a:schemeClr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DEA95D6-F86B-4FF2-A141-57E8240A240B}"/>
              </a:ext>
            </a:extLst>
          </p:cNvPr>
          <p:cNvSpPr txBox="1"/>
          <p:nvPr/>
        </p:nvSpPr>
        <p:spPr>
          <a:xfrm>
            <a:off x="6545588" y="0"/>
            <a:ext cx="300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2</a:t>
            </a:r>
            <a:endParaRPr lang="ko-KR" altLang="en-US" sz="2000" dirty="0">
              <a:solidFill>
                <a:schemeClr val="bg1"/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FD2B941-CCA9-4283-A674-681EF068356D}"/>
              </a:ext>
            </a:extLst>
          </p:cNvPr>
          <p:cNvSpPr txBox="1"/>
          <p:nvPr/>
        </p:nvSpPr>
        <p:spPr>
          <a:xfrm>
            <a:off x="7262479" y="0"/>
            <a:ext cx="300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chemeClr val="bg2">
                    <a:lumMod val="50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3</a:t>
            </a:r>
            <a:endParaRPr lang="ko-KR" altLang="en-US" sz="2000" dirty="0">
              <a:solidFill>
                <a:schemeClr val="bg2">
                  <a:lumMod val="50000"/>
                </a:schemeClr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C2E0F79-7F89-47ED-827B-247D51B92899}"/>
              </a:ext>
            </a:extLst>
          </p:cNvPr>
          <p:cNvSpPr txBox="1"/>
          <p:nvPr/>
        </p:nvSpPr>
        <p:spPr>
          <a:xfrm>
            <a:off x="7979370" y="0"/>
            <a:ext cx="300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chemeClr val="bg2">
                    <a:lumMod val="50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4</a:t>
            </a:r>
            <a:endParaRPr lang="ko-KR" altLang="en-US" sz="2000" dirty="0">
              <a:solidFill>
                <a:schemeClr val="bg2">
                  <a:lumMod val="50000"/>
                </a:schemeClr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37" name="이등변 삼각형 36">
            <a:extLst>
              <a:ext uri="{FF2B5EF4-FFF2-40B4-BE49-F238E27FC236}">
                <a16:creationId xmlns:a16="http://schemas.microsoft.com/office/drawing/2014/main" id="{D8CF9609-A53F-4090-AFAA-5B10017F708A}"/>
              </a:ext>
            </a:extLst>
          </p:cNvPr>
          <p:cNvSpPr/>
          <p:nvPr/>
        </p:nvSpPr>
        <p:spPr>
          <a:xfrm>
            <a:off x="8762937" y="346807"/>
            <a:ext cx="266700" cy="18509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이등변 삼각형 37">
            <a:extLst>
              <a:ext uri="{FF2B5EF4-FFF2-40B4-BE49-F238E27FC236}">
                <a16:creationId xmlns:a16="http://schemas.microsoft.com/office/drawing/2014/main" id="{8BFE8DFE-A968-469B-ABF7-A950063AC66B}"/>
              </a:ext>
            </a:extLst>
          </p:cNvPr>
          <p:cNvSpPr/>
          <p:nvPr/>
        </p:nvSpPr>
        <p:spPr>
          <a:xfrm>
            <a:off x="9479828" y="339621"/>
            <a:ext cx="266700" cy="18509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134584A-1BB4-4744-97C8-69C0F2E84A78}"/>
              </a:ext>
            </a:extLst>
          </p:cNvPr>
          <p:cNvSpPr txBox="1"/>
          <p:nvPr/>
        </p:nvSpPr>
        <p:spPr>
          <a:xfrm>
            <a:off x="8729599" y="0"/>
            <a:ext cx="300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chemeClr val="bg2">
                    <a:lumMod val="50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5</a:t>
            </a:r>
            <a:endParaRPr lang="ko-KR" altLang="en-US" sz="2000" dirty="0">
              <a:solidFill>
                <a:schemeClr val="bg2">
                  <a:lumMod val="50000"/>
                </a:schemeClr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E9098F0-A359-4307-AEB0-A8FF8201892E}"/>
              </a:ext>
            </a:extLst>
          </p:cNvPr>
          <p:cNvSpPr txBox="1"/>
          <p:nvPr/>
        </p:nvSpPr>
        <p:spPr>
          <a:xfrm>
            <a:off x="9446490" y="0"/>
            <a:ext cx="300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chemeClr val="bg2">
                    <a:lumMod val="50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6</a:t>
            </a:r>
            <a:endParaRPr lang="ko-KR" altLang="en-US" sz="2000" dirty="0">
              <a:solidFill>
                <a:schemeClr val="bg2">
                  <a:lumMod val="50000"/>
                </a:schemeClr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253237A-98AE-4BE5-A61B-02F165341E5A}"/>
              </a:ext>
            </a:extLst>
          </p:cNvPr>
          <p:cNvSpPr txBox="1"/>
          <p:nvPr/>
        </p:nvSpPr>
        <p:spPr>
          <a:xfrm>
            <a:off x="159472" y="35261"/>
            <a:ext cx="5543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&lt;</a:t>
            </a:r>
            <a:r>
              <a:rPr lang="ko-KR" altLang="en-US" sz="2400" dirty="0">
                <a:solidFill>
                  <a:schemeClr val="bg1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주요 학사 내용</a:t>
            </a:r>
            <a:r>
              <a:rPr lang="en-US" altLang="ko-KR" sz="2400" dirty="0">
                <a:solidFill>
                  <a:schemeClr val="bg1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&gt;</a:t>
            </a:r>
            <a:endParaRPr lang="ko-KR" altLang="en-US" sz="2400" dirty="0">
              <a:solidFill>
                <a:schemeClr val="bg1"/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22" name="타원 21">
            <a:extLst>
              <a:ext uri="{FF2B5EF4-FFF2-40B4-BE49-F238E27FC236}">
                <a16:creationId xmlns:a16="http://schemas.microsoft.com/office/drawing/2014/main" id="{765B3AAB-0AAF-4EC8-A420-24175913CFCD}"/>
              </a:ext>
            </a:extLst>
          </p:cNvPr>
          <p:cNvSpPr/>
          <p:nvPr/>
        </p:nvSpPr>
        <p:spPr>
          <a:xfrm>
            <a:off x="9029637" y="676341"/>
            <a:ext cx="716891" cy="697441"/>
          </a:xfrm>
          <a:prstGeom prst="ellipse">
            <a:avLst/>
          </a:prstGeom>
          <a:noFill/>
          <a:ln w="25400">
            <a:solidFill>
              <a:srgbClr val="0048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600" dirty="0">
                <a:solidFill>
                  <a:schemeClr val="tx1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P.6</a:t>
            </a:r>
            <a:endParaRPr lang="ko-KR" altLang="en-US" sz="1600" dirty="0">
              <a:solidFill>
                <a:schemeClr val="tx1"/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32801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2822</TotalTime>
  <Words>2948</Words>
  <Application>Microsoft Office PowerPoint</Application>
  <PresentationFormat>A4 용지(210x297mm)</PresentationFormat>
  <Paragraphs>667</Paragraphs>
  <Slides>30</Slides>
  <Notes>30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30</vt:i4>
      </vt:variant>
    </vt:vector>
  </HeadingPairs>
  <TitlesOfParts>
    <vt:vector size="38" baseType="lpstr">
      <vt:lpstr>맑은 고딕</vt:lpstr>
      <vt:lpstr>경기천년바탕 Bold</vt:lpstr>
      <vt:lpstr>배달의민족 도현</vt:lpstr>
      <vt:lpstr>경기천년제목 Bold</vt:lpstr>
      <vt:lpstr>Calibri Light</vt:lpstr>
      <vt:lpstr>Calibri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ICCT</dc:creator>
  <cp:lastModifiedBy>DKU</cp:lastModifiedBy>
  <cp:revision>223</cp:revision>
  <cp:lastPrinted>2023-08-23T05:46:57Z</cp:lastPrinted>
  <dcterms:created xsi:type="dcterms:W3CDTF">2016-10-11T23:59:17Z</dcterms:created>
  <dcterms:modified xsi:type="dcterms:W3CDTF">2023-08-24T00:29:28Z</dcterms:modified>
</cp:coreProperties>
</file>